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sldIdLst>
    <p:sldId id="256" r:id="rId2"/>
    <p:sldId id="262" r:id="rId3"/>
    <p:sldId id="257" r:id="rId4"/>
    <p:sldId id="258" r:id="rId5"/>
    <p:sldId id="261" r:id="rId6"/>
    <p:sldId id="259" r:id="rId7"/>
    <p:sldId id="260" r:id="rId8"/>
    <p:sldId id="263" r:id="rId9"/>
    <p:sldId id="264" r:id="rId10"/>
    <p:sldId id="265" r:id="rId11"/>
    <p:sldId id="279" r:id="rId12"/>
    <p:sldId id="266" r:id="rId13"/>
    <p:sldId id="267" r:id="rId14"/>
    <p:sldId id="268" r:id="rId15"/>
    <p:sldId id="269" r:id="rId16"/>
    <p:sldId id="270" r:id="rId17"/>
    <p:sldId id="271" r:id="rId18"/>
    <p:sldId id="272" r:id="rId19"/>
    <p:sldId id="273" r:id="rId20"/>
    <p:sldId id="274" r:id="rId21"/>
    <p:sldId id="275" r:id="rId22"/>
    <p:sldId id="278" r:id="rId23"/>
    <p:sldId id="276"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3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43"/>
    <p:restoredTop sz="95484"/>
  </p:normalViewPr>
  <p:slideViewPr>
    <p:cSldViewPr snapToGrid="0">
      <p:cViewPr varScale="1">
        <p:scale>
          <a:sx n="95" d="100"/>
          <a:sy n="95" d="100"/>
        </p:scale>
        <p:origin x="200" y="328"/>
      </p:cViewPr>
      <p:guideLst/>
    </p:cSldViewPr>
  </p:slideViewPr>
  <p:outlineViewPr>
    <p:cViewPr>
      <p:scale>
        <a:sx n="33" d="100"/>
        <a:sy n="33" d="100"/>
      </p:scale>
      <p:origin x="0" y="-135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1E4001-3403-424B-845D-F58BA7EA81A4}"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7C5D7BE-7EEC-4FC7-994D-F381274CEDC2}">
      <dgm:prSet/>
      <dgm:spPr/>
      <dgm:t>
        <a:bodyPr/>
        <a:lstStyle/>
        <a:p>
          <a:pPr>
            <a:lnSpc>
              <a:spcPct val="100000"/>
            </a:lnSpc>
            <a:defRPr b="1"/>
          </a:pPr>
          <a:r>
            <a:rPr lang="en-US"/>
            <a:t>Inspection House  (1780’s)</a:t>
          </a:r>
        </a:p>
      </dgm:t>
    </dgm:pt>
    <dgm:pt modelId="{DE20192F-EBF0-4B56-9B99-07547A841B2B}" type="parTrans" cxnId="{6662447E-1112-4AE7-A81B-B952BD2803B4}">
      <dgm:prSet/>
      <dgm:spPr/>
      <dgm:t>
        <a:bodyPr/>
        <a:lstStyle/>
        <a:p>
          <a:endParaRPr lang="en-US"/>
        </a:p>
      </dgm:t>
    </dgm:pt>
    <dgm:pt modelId="{CFC777FD-2FC1-458B-A332-B83B35C76048}" type="sibTrans" cxnId="{6662447E-1112-4AE7-A81B-B952BD2803B4}">
      <dgm:prSet/>
      <dgm:spPr/>
      <dgm:t>
        <a:bodyPr/>
        <a:lstStyle/>
        <a:p>
          <a:endParaRPr lang="en-US"/>
        </a:p>
      </dgm:t>
    </dgm:pt>
    <dgm:pt modelId="{10F264BC-DC1A-4F32-8BB5-B4D3A251D136}">
      <dgm:prSet/>
      <dgm:spPr/>
      <dgm:t>
        <a:bodyPr/>
        <a:lstStyle/>
        <a:p>
          <a:pPr>
            <a:lnSpc>
              <a:spcPct val="100000"/>
            </a:lnSpc>
          </a:pPr>
          <a:r>
            <a:rPr lang="en-US"/>
            <a:t>Watch closely over worker to make sure they are doing jobs correctly; need for management</a:t>
          </a:r>
        </a:p>
      </dgm:t>
    </dgm:pt>
    <dgm:pt modelId="{F38F9E16-5E0C-44BE-9E55-7ACB4FE4E3A4}" type="parTrans" cxnId="{CAAE0526-95E3-4D1F-89AB-9A7E3F4EBCEC}">
      <dgm:prSet/>
      <dgm:spPr/>
      <dgm:t>
        <a:bodyPr/>
        <a:lstStyle/>
        <a:p>
          <a:endParaRPr lang="en-US"/>
        </a:p>
      </dgm:t>
    </dgm:pt>
    <dgm:pt modelId="{E2270BA6-7E35-4298-B001-F673041CF3D3}" type="sibTrans" cxnId="{CAAE0526-95E3-4D1F-89AB-9A7E3F4EBCEC}">
      <dgm:prSet/>
      <dgm:spPr/>
      <dgm:t>
        <a:bodyPr/>
        <a:lstStyle/>
        <a:p>
          <a:endParaRPr lang="en-US"/>
        </a:p>
      </dgm:t>
    </dgm:pt>
    <dgm:pt modelId="{FDE1D92E-8E84-4A8D-B968-79794F6E1B06}">
      <dgm:prSet/>
      <dgm:spPr/>
      <dgm:t>
        <a:bodyPr/>
        <a:lstStyle/>
        <a:p>
          <a:pPr>
            <a:lnSpc>
              <a:spcPct val="100000"/>
            </a:lnSpc>
          </a:pPr>
          <a:r>
            <a:rPr lang="en-US"/>
            <a:t>Samuel + Jeremy Bentham –leads to Panopticon, Plantations </a:t>
          </a:r>
        </a:p>
      </dgm:t>
    </dgm:pt>
    <dgm:pt modelId="{C7A1DAB0-0BFC-4DD7-BD89-FA91F7DA801B}" type="parTrans" cxnId="{1785E69F-2EF2-4ED0-8F34-987787EF1CA8}">
      <dgm:prSet/>
      <dgm:spPr/>
      <dgm:t>
        <a:bodyPr/>
        <a:lstStyle/>
        <a:p>
          <a:endParaRPr lang="en-US"/>
        </a:p>
      </dgm:t>
    </dgm:pt>
    <dgm:pt modelId="{4E49C7EF-53FA-4826-ABBF-A9BE656259FC}" type="sibTrans" cxnId="{1785E69F-2EF2-4ED0-8F34-987787EF1CA8}">
      <dgm:prSet/>
      <dgm:spPr/>
      <dgm:t>
        <a:bodyPr/>
        <a:lstStyle/>
        <a:p>
          <a:endParaRPr lang="en-US"/>
        </a:p>
      </dgm:t>
    </dgm:pt>
    <dgm:pt modelId="{2C2F1F58-6E9A-4CC0-97E4-5A7B470E1C91}">
      <dgm:prSet/>
      <dgm:spPr/>
      <dgm:t>
        <a:bodyPr/>
        <a:lstStyle/>
        <a:p>
          <a:pPr>
            <a:lnSpc>
              <a:spcPct val="100000"/>
            </a:lnSpc>
            <a:defRPr b="1"/>
          </a:pPr>
          <a:r>
            <a:rPr lang="en-US" dirty="0"/>
            <a:t>Babbage - Analytical Engine (1830’s )</a:t>
          </a:r>
        </a:p>
      </dgm:t>
    </dgm:pt>
    <dgm:pt modelId="{FAF0A9C1-F17E-476C-9269-2B2F50EFE4CC}" type="parTrans" cxnId="{66E59F09-297B-4B97-B890-64FEFD26D674}">
      <dgm:prSet/>
      <dgm:spPr/>
      <dgm:t>
        <a:bodyPr/>
        <a:lstStyle/>
        <a:p>
          <a:endParaRPr lang="en-US"/>
        </a:p>
      </dgm:t>
    </dgm:pt>
    <dgm:pt modelId="{38C95E91-6175-4D21-9AD3-275E560BF570}" type="sibTrans" cxnId="{66E59F09-297B-4B97-B890-64FEFD26D674}">
      <dgm:prSet/>
      <dgm:spPr/>
      <dgm:t>
        <a:bodyPr/>
        <a:lstStyle/>
        <a:p>
          <a:endParaRPr lang="en-US"/>
        </a:p>
      </dgm:t>
    </dgm:pt>
    <dgm:pt modelId="{1CE56118-A1B5-4F87-A66C-38999BD797CA}">
      <dgm:prSet/>
      <dgm:spPr/>
      <dgm:t>
        <a:bodyPr/>
        <a:lstStyle/>
        <a:p>
          <a:pPr>
            <a:lnSpc>
              <a:spcPct val="100000"/>
            </a:lnSpc>
            <a:defRPr b="1"/>
          </a:pPr>
          <a:r>
            <a:rPr lang="en-US"/>
            <a:t>Chicago Meat Market </a:t>
          </a:r>
        </a:p>
      </dgm:t>
    </dgm:pt>
    <dgm:pt modelId="{68508B63-7C66-4BCF-AD11-B5B4D713E0D9}" type="parTrans" cxnId="{3D57E7EA-8408-4434-93D1-285CD17935FD}">
      <dgm:prSet/>
      <dgm:spPr/>
      <dgm:t>
        <a:bodyPr/>
        <a:lstStyle/>
        <a:p>
          <a:endParaRPr lang="en-US"/>
        </a:p>
      </dgm:t>
    </dgm:pt>
    <dgm:pt modelId="{8A5BEEFC-8122-44A9-AC77-297A7F694465}" type="sibTrans" cxnId="{3D57E7EA-8408-4434-93D1-285CD17935FD}">
      <dgm:prSet/>
      <dgm:spPr/>
      <dgm:t>
        <a:bodyPr/>
        <a:lstStyle/>
        <a:p>
          <a:endParaRPr lang="en-US"/>
        </a:p>
      </dgm:t>
    </dgm:pt>
    <dgm:pt modelId="{F048D9F0-290D-4E62-B320-67A07FA51B01}">
      <dgm:prSet/>
      <dgm:spPr/>
      <dgm:t>
        <a:bodyPr/>
        <a:lstStyle/>
        <a:p>
          <a:pPr>
            <a:lnSpc>
              <a:spcPct val="100000"/>
            </a:lnSpc>
          </a:pPr>
          <a:r>
            <a:rPr lang="en-US"/>
            <a:t>Perfect view of factory assembly and (dis)automation</a:t>
          </a:r>
        </a:p>
      </dgm:t>
    </dgm:pt>
    <dgm:pt modelId="{6B0F9D72-9295-45C8-B0BB-7D0101C0A748}" type="parTrans" cxnId="{C8794DEB-B81E-458D-BFFF-65C3064E6D94}">
      <dgm:prSet/>
      <dgm:spPr/>
      <dgm:t>
        <a:bodyPr/>
        <a:lstStyle/>
        <a:p>
          <a:endParaRPr lang="en-US"/>
        </a:p>
      </dgm:t>
    </dgm:pt>
    <dgm:pt modelId="{F023B9F4-5439-48F6-9AEC-36C522E1EC08}" type="sibTrans" cxnId="{C8794DEB-B81E-458D-BFFF-65C3064E6D94}">
      <dgm:prSet/>
      <dgm:spPr/>
      <dgm:t>
        <a:bodyPr/>
        <a:lstStyle/>
        <a:p>
          <a:endParaRPr lang="en-US"/>
        </a:p>
      </dgm:t>
    </dgm:pt>
    <dgm:pt modelId="{8D0CDAAF-A497-493C-B7D9-EC2E094EDF84}">
      <dgm:prSet/>
      <dgm:spPr/>
      <dgm:t>
        <a:bodyPr/>
        <a:lstStyle/>
        <a:p>
          <a:pPr>
            <a:lnSpc>
              <a:spcPct val="100000"/>
            </a:lnSpc>
          </a:pPr>
          <a:r>
            <a:rPr lang="en-US"/>
            <a:t>Harry Braverman; Upton Sinclair </a:t>
          </a:r>
        </a:p>
      </dgm:t>
    </dgm:pt>
    <dgm:pt modelId="{BEB0ECB7-EA1B-46C6-8E38-B4614FEDD566}" type="parTrans" cxnId="{A0FF66ED-FD56-4C2F-8D86-3E34CE78EF60}">
      <dgm:prSet/>
      <dgm:spPr/>
      <dgm:t>
        <a:bodyPr/>
        <a:lstStyle/>
        <a:p>
          <a:endParaRPr lang="en-US"/>
        </a:p>
      </dgm:t>
    </dgm:pt>
    <dgm:pt modelId="{75AA0ABD-3144-44B4-8B56-ECA5E16B3685}" type="sibTrans" cxnId="{A0FF66ED-FD56-4C2F-8D86-3E34CE78EF60}">
      <dgm:prSet/>
      <dgm:spPr/>
      <dgm:t>
        <a:bodyPr/>
        <a:lstStyle/>
        <a:p>
          <a:endParaRPr lang="en-US"/>
        </a:p>
      </dgm:t>
    </dgm:pt>
    <dgm:pt modelId="{F3131B76-ED23-48DE-93EB-BFF31B0847B2}">
      <dgm:prSet/>
      <dgm:spPr/>
      <dgm:t>
        <a:bodyPr/>
        <a:lstStyle/>
        <a:p>
          <a:pPr>
            <a:lnSpc>
              <a:spcPct val="100000"/>
            </a:lnSpc>
            <a:defRPr b="1"/>
          </a:pPr>
          <a:r>
            <a:rPr lang="en-US"/>
            <a:t>Ford + Taylor </a:t>
          </a:r>
        </a:p>
      </dgm:t>
    </dgm:pt>
    <dgm:pt modelId="{F7ABB7CD-618D-4FF8-945F-C5B32E23C36A}" type="parTrans" cxnId="{5B4C0A85-E35C-48A5-972B-84C281E624D4}">
      <dgm:prSet/>
      <dgm:spPr/>
      <dgm:t>
        <a:bodyPr/>
        <a:lstStyle/>
        <a:p>
          <a:endParaRPr lang="en-US"/>
        </a:p>
      </dgm:t>
    </dgm:pt>
    <dgm:pt modelId="{183E729E-8DAB-4E96-A373-84C1888B145F}" type="sibTrans" cxnId="{5B4C0A85-E35C-48A5-972B-84C281E624D4}">
      <dgm:prSet/>
      <dgm:spPr/>
      <dgm:t>
        <a:bodyPr/>
        <a:lstStyle/>
        <a:p>
          <a:endParaRPr lang="en-US"/>
        </a:p>
      </dgm:t>
    </dgm:pt>
    <dgm:pt modelId="{FB595EBA-DF86-49C9-9566-CFF77E0067ED}">
      <dgm:prSet/>
      <dgm:spPr/>
      <dgm:t>
        <a:bodyPr/>
        <a:lstStyle/>
        <a:p>
          <a:pPr>
            <a:lnSpc>
              <a:spcPct val="100000"/>
            </a:lnSpc>
          </a:pPr>
          <a:r>
            <a:rPr lang="en-US" dirty="0"/>
            <a:t>Assembly line, scientific management</a:t>
          </a:r>
        </a:p>
        <a:p>
          <a:pPr>
            <a:lnSpc>
              <a:spcPct val="100000"/>
            </a:lnSpc>
          </a:pPr>
          <a:r>
            <a:rPr lang="en-US" dirty="0"/>
            <a:t>Think: Charlie Chaplin hanging off the clock </a:t>
          </a:r>
        </a:p>
      </dgm:t>
    </dgm:pt>
    <dgm:pt modelId="{5AB28B25-A083-4F94-AC73-0DDC0CA6656A}" type="parTrans" cxnId="{177429E4-37CB-4795-9B50-73F6FC6A5A44}">
      <dgm:prSet/>
      <dgm:spPr/>
      <dgm:t>
        <a:bodyPr/>
        <a:lstStyle/>
        <a:p>
          <a:endParaRPr lang="en-US"/>
        </a:p>
      </dgm:t>
    </dgm:pt>
    <dgm:pt modelId="{C5B43690-1324-467C-B639-28ABBB385909}" type="sibTrans" cxnId="{177429E4-37CB-4795-9B50-73F6FC6A5A44}">
      <dgm:prSet/>
      <dgm:spPr/>
      <dgm:t>
        <a:bodyPr/>
        <a:lstStyle/>
        <a:p>
          <a:endParaRPr lang="en-US"/>
        </a:p>
      </dgm:t>
    </dgm:pt>
    <dgm:pt modelId="{F392A1F7-ADD7-43D6-A3FE-90F51CB06880}">
      <dgm:prSet/>
      <dgm:spPr/>
      <dgm:t>
        <a:bodyPr/>
        <a:lstStyle/>
        <a:p>
          <a:pPr>
            <a:lnSpc>
              <a:spcPct val="100000"/>
            </a:lnSpc>
            <a:defRPr b="1"/>
          </a:pPr>
          <a:r>
            <a:rPr lang="en-US"/>
            <a:t>Industrial Revolution ~Division of Labor</a:t>
          </a:r>
        </a:p>
      </dgm:t>
    </dgm:pt>
    <dgm:pt modelId="{0335E7B1-9B01-4469-8F73-9AA009CF8DE7}" type="parTrans" cxnId="{8155F723-E51F-4562-8976-4A3B88C0C548}">
      <dgm:prSet/>
      <dgm:spPr/>
      <dgm:t>
        <a:bodyPr/>
        <a:lstStyle/>
        <a:p>
          <a:endParaRPr lang="en-US"/>
        </a:p>
      </dgm:t>
    </dgm:pt>
    <dgm:pt modelId="{3487470F-E311-4DEC-801C-711CD0D23905}" type="sibTrans" cxnId="{8155F723-E51F-4562-8976-4A3B88C0C548}">
      <dgm:prSet/>
      <dgm:spPr/>
      <dgm:t>
        <a:bodyPr/>
        <a:lstStyle/>
        <a:p>
          <a:endParaRPr lang="en-US"/>
        </a:p>
      </dgm:t>
    </dgm:pt>
    <dgm:pt modelId="{8FB5BA58-91BF-4EEA-AA47-5CB31DF5880A}">
      <dgm:prSet/>
      <dgm:spPr/>
      <dgm:t>
        <a:bodyPr/>
        <a:lstStyle/>
        <a:p>
          <a:pPr>
            <a:lnSpc>
              <a:spcPct val="100000"/>
            </a:lnSpc>
          </a:pPr>
          <a:r>
            <a:rPr lang="en-US"/>
            <a:t>Craftspeople to lower skilled workers ; factory tools</a:t>
          </a:r>
        </a:p>
      </dgm:t>
    </dgm:pt>
    <dgm:pt modelId="{29E929D9-6DBF-4F99-BC51-B518EA8847DA}" type="parTrans" cxnId="{4B25FC24-F752-4203-B72D-180577E7744F}">
      <dgm:prSet/>
      <dgm:spPr/>
      <dgm:t>
        <a:bodyPr/>
        <a:lstStyle/>
        <a:p>
          <a:endParaRPr lang="en-US"/>
        </a:p>
      </dgm:t>
    </dgm:pt>
    <dgm:pt modelId="{14FC5F6B-FE7B-4853-89D1-E615D2C4FFF0}" type="sibTrans" cxnId="{4B25FC24-F752-4203-B72D-180577E7744F}">
      <dgm:prSet/>
      <dgm:spPr/>
      <dgm:t>
        <a:bodyPr/>
        <a:lstStyle/>
        <a:p>
          <a:endParaRPr lang="en-US"/>
        </a:p>
      </dgm:t>
    </dgm:pt>
    <dgm:pt modelId="{9F129898-2332-4AB8-BB42-F18185B1EA44}">
      <dgm:prSet/>
      <dgm:spPr/>
      <dgm:t>
        <a:bodyPr/>
        <a:lstStyle/>
        <a:p>
          <a:pPr>
            <a:lnSpc>
              <a:spcPct val="100000"/>
            </a:lnSpc>
          </a:pPr>
          <a:r>
            <a:rPr lang="en-US"/>
            <a:t>Adam Smith </a:t>
          </a:r>
        </a:p>
      </dgm:t>
    </dgm:pt>
    <dgm:pt modelId="{2E0C1901-F9C7-47E5-A986-F3318FE706B0}" type="parTrans" cxnId="{7C898087-921C-4291-9F52-04872FF5E471}">
      <dgm:prSet/>
      <dgm:spPr/>
      <dgm:t>
        <a:bodyPr/>
        <a:lstStyle/>
        <a:p>
          <a:endParaRPr lang="en-US"/>
        </a:p>
      </dgm:t>
    </dgm:pt>
    <dgm:pt modelId="{8593A565-A17E-4A9D-A727-5B639C7BA065}" type="sibTrans" cxnId="{7C898087-921C-4291-9F52-04872FF5E471}">
      <dgm:prSet/>
      <dgm:spPr/>
      <dgm:t>
        <a:bodyPr/>
        <a:lstStyle/>
        <a:p>
          <a:endParaRPr lang="en-US"/>
        </a:p>
      </dgm:t>
    </dgm:pt>
    <dgm:pt modelId="{1C53A918-0F15-F640-BCB3-71080E969EB9}">
      <dgm:prSet/>
      <dgm:spPr/>
      <dgm:t>
        <a:bodyPr/>
        <a:lstStyle/>
        <a:p>
          <a:pPr>
            <a:lnSpc>
              <a:spcPct val="100000"/>
            </a:lnSpc>
          </a:pPr>
          <a:r>
            <a:rPr lang="en-US" dirty="0"/>
            <a:t>Able to make calculations by machine, and automate processes; for Babbage, this was the inkling of a new utopia </a:t>
          </a:r>
        </a:p>
      </dgm:t>
    </dgm:pt>
    <dgm:pt modelId="{28C1B7CF-5008-7A4B-AB47-721C0F34AAD1}" type="parTrans" cxnId="{FF4BA8AB-58F6-8E43-81EC-630E82A6F826}">
      <dgm:prSet/>
      <dgm:spPr/>
      <dgm:t>
        <a:bodyPr/>
        <a:lstStyle/>
        <a:p>
          <a:endParaRPr lang="en-US"/>
        </a:p>
      </dgm:t>
    </dgm:pt>
    <dgm:pt modelId="{AF005308-2526-4C4C-B878-18E46F03C4B1}" type="sibTrans" cxnId="{FF4BA8AB-58F6-8E43-81EC-630E82A6F826}">
      <dgm:prSet/>
      <dgm:spPr/>
      <dgm:t>
        <a:bodyPr/>
        <a:lstStyle/>
        <a:p>
          <a:endParaRPr lang="en-US"/>
        </a:p>
      </dgm:t>
    </dgm:pt>
    <dgm:pt modelId="{AD377135-3185-4C6C-BAD9-E2F2FA6320CA}" type="pres">
      <dgm:prSet presAssocID="{781E4001-3403-424B-845D-F58BA7EA81A4}" presName="root" presStyleCnt="0">
        <dgm:presLayoutVars>
          <dgm:dir/>
          <dgm:resizeHandles val="exact"/>
        </dgm:presLayoutVars>
      </dgm:prSet>
      <dgm:spPr/>
    </dgm:pt>
    <dgm:pt modelId="{FADD51BC-0ABF-49D8-97CB-6BD2E47CC797}" type="pres">
      <dgm:prSet presAssocID="{07C5D7BE-7EEC-4FC7-994D-F381274CEDC2}" presName="compNode" presStyleCnt="0"/>
      <dgm:spPr/>
    </dgm:pt>
    <dgm:pt modelId="{30A66B02-DFA3-4F14-B468-43F35F0042B8}" type="pres">
      <dgm:prSet presAssocID="{07C5D7BE-7EEC-4FC7-994D-F381274CEDC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lder"/>
        </a:ext>
      </dgm:extLst>
    </dgm:pt>
    <dgm:pt modelId="{0417743A-DF03-48CC-8E74-8394D7F4437D}" type="pres">
      <dgm:prSet presAssocID="{07C5D7BE-7EEC-4FC7-994D-F381274CEDC2}" presName="iconSpace" presStyleCnt="0"/>
      <dgm:spPr/>
    </dgm:pt>
    <dgm:pt modelId="{F0B5A7D4-DBFE-4C06-AEBA-55C71D8DC523}" type="pres">
      <dgm:prSet presAssocID="{07C5D7BE-7EEC-4FC7-994D-F381274CEDC2}" presName="parTx" presStyleLbl="revTx" presStyleIdx="0" presStyleCnt="10">
        <dgm:presLayoutVars>
          <dgm:chMax val="0"/>
          <dgm:chPref val="0"/>
        </dgm:presLayoutVars>
      </dgm:prSet>
      <dgm:spPr/>
    </dgm:pt>
    <dgm:pt modelId="{AC79A336-6705-488C-B048-9830515AE67E}" type="pres">
      <dgm:prSet presAssocID="{07C5D7BE-7EEC-4FC7-994D-F381274CEDC2}" presName="txSpace" presStyleCnt="0"/>
      <dgm:spPr/>
    </dgm:pt>
    <dgm:pt modelId="{F0EF2DB7-770A-4CF1-89F0-CB5F9B509136}" type="pres">
      <dgm:prSet presAssocID="{07C5D7BE-7EEC-4FC7-994D-F381274CEDC2}" presName="desTx" presStyleLbl="revTx" presStyleIdx="1" presStyleCnt="10">
        <dgm:presLayoutVars/>
      </dgm:prSet>
      <dgm:spPr/>
    </dgm:pt>
    <dgm:pt modelId="{4170D2DE-BA60-48A4-9EE4-008E796DDD05}" type="pres">
      <dgm:prSet presAssocID="{CFC777FD-2FC1-458B-A332-B83B35C76048}" presName="sibTrans" presStyleCnt="0"/>
      <dgm:spPr/>
    </dgm:pt>
    <dgm:pt modelId="{20631E93-602D-45F8-8558-9A69FEFA4055}" type="pres">
      <dgm:prSet presAssocID="{2C2F1F58-6E9A-4CC0-97E4-5A7B470E1C91}" presName="compNode" presStyleCnt="0"/>
      <dgm:spPr/>
    </dgm:pt>
    <dgm:pt modelId="{3166591B-431A-41E6-BBCD-9EDF6A6EEB08}" type="pres">
      <dgm:prSet presAssocID="{2C2F1F58-6E9A-4CC0-97E4-5A7B470E1C9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finity"/>
        </a:ext>
      </dgm:extLst>
    </dgm:pt>
    <dgm:pt modelId="{D8CCA453-C945-4403-95EF-AFD3770A0932}" type="pres">
      <dgm:prSet presAssocID="{2C2F1F58-6E9A-4CC0-97E4-5A7B470E1C91}" presName="iconSpace" presStyleCnt="0"/>
      <dgm:spPr/>
    </dgm:pt>
    <dgm:pt modelId="{01259C4A-ED8C-4BB2-B625-0BEC0540BCE1}" type="pres">
      <dgm:prSet presAssocID="{2C2F1F58-6E9A-4CC0-97E4-5A7B470E1C91}" presName="parTx" presStyleLbl="revTx" presStyleIdx="2" presStyleCnt="10">
        <dgm:presLayoutVars>
          <dgm:chMax val="0"/>
          <dgm:chPref val="0"/>
        </dgm:presLayoutVars>
      </dgm:prSet>
      <dgm:spPr/>
    </dgm:pt>
    <dgm:pt modelId="{6AC83FD7-04B8-4F57-AB6C-8F613810485F}" type="pres">
      <dgm:prSet presAssocID="{2C2F1F58-6E9A-4CC0-97E4-5A7B470E1C91}" presName="txSpace" presStyleCnt="0"/>
      <dgm:spPr/>
    </dgm:pt>
    <dgm:pt modelId="{699E66D3-8AEB-4E61-873A-FDC45C6A9D2B}" type="pres">
      <dgm:prSet presAssocID="{2C2F1F58-6E9A-4CC0-97E4-5A7B470E1C91}" presName="desTx" presStyleLbl="revTx" presStyleIdx="3" presStyleCnt="10">
        <dgm:presLayoutVars/>
      </dgm:prSet>
      <dgm:spPr/>
    </dgm:pt>
    <dgm:pt modelId="{EA3F4D6D-C384-4391-A5E8-D6C0B02809B5}" type="pres">
      <dgm:prSet presAssocID="{38C95E91-6175-4D21-9AD3-275E560BF570}" presName="sibTrans" presStyleCnt="0"/>
      <dgm:spPr/>
    </dgm:pt>
    <dgm:pt modelId="{BA910779-045A-45B7-9EFB-38F8248DEAFA}" type="pres">
      <dgm:prSet presAssocID="{1CE56118-A1B5-4F87-A66C-38999BD797CA}" presName="compNode" presStyleCnt="0"/>
      <dgm:spPr/>
    </dgm:pt>
    <dgm:pt modelId="{7BF76A5E-451F-4B0E-B402-7B13B0728221}" type="pres">
      <dgm:prSet presAssocID="{1CE56118-A1B5-4F87-A66C-38999BD797C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DB147407-9E0C-4CCF-8FAD-7C682273C56E}" type="pres">
      <dgm:prSet presAssocID="{1CE56118-A1B5-4F87-A66C-38999BD797CA}" presName="iconSpace" presStyleCnt="0"/>
      <dgm:spPr/>
    </dgm:pt>
    <dgm:pt modelId="{3D3DBD35-3FCB-41B1-84FA-A4B8CE48513E}" type="pres">
      <dgm:prSet presAssocID="{1CE56118-A1B5-4F87-A66C-38999BD797CA}" presName="parTx" presStyleLbl="revTx" presStyleIdx="4" presStyleCnt="10">
        <dgm:presLayoutVars>
          <dgm:chMax val="0"/>
          <dgm:chPref val="0"/>
        </dgm:presLayoutVars>
      </dgm:prSet>
      <dgm:spPr/>
    </dgm:pt>
    <dgm:pt modelId="{50CFC513-35B7-4A5F-82E4-A9AB88F83268}" type="pres">
      <dgm:prSet presAssocID="{1CE56118-A1B5-4F87-A66C-38999BD797CA}" presName="txSpace" presStyleCnt="0"/>
      <dgm:spPr/>
    </dgm:pt>
    <dgm:pt modelId="{4DEF1C53-D78E-48E5-A62B-584A1664F045}" type="pres">
      <dgm:prSet presAssocID="{1CE56118-A1B5-4F87-A66C-38999BD797CA}" presName="desTx" presStyleLbl="revTx" presStyleIdx="5" presStyleCnt="10">
        <dgm:presLayoutVars/>
      </dgm:prSet>
      <dgm:spPr/>
    </dgm:pt>
    <dgm:pt modelId="{0D289FDF-17B2-4B6D-8A56-76ECD5506CD9}" type="pres">
      <dgm:prSet presAssocID="{8A5BEEFC-8122-44A9-AC77-297A7F694465}" presName="sibTrans" presStyleCnt="0"/>
      <dgm:spPr/>
    </dgm:pt>
    <dgm:pt modelId="{F33483A1-1007-48EC-92DF-1F4658056242}" type="pres">
      <dgm:prSet presAssocID="{F3131B76-ED23-48DE-93EB-BFF31B0847B2}" presName="compNode" presStyleCnt="0"/>
      <dgm:spPr/>
    </dgm:pt>
    <dgm:pt modelId="{4F4BA52A-614A-45E2-A8D0-E87C9BA2BBCE}" type="pres">
      <dgm:prSet presAssocID="{F3131B76-ED23-48DE-93EB-BFF31B0847B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r"/>
        </a:ext>
      </dgm:extLst>
    </dgm:pt>
    <dgm:pt modelId="{06F6ACE0-9A6C-4505-9E9B-9ED9EB3C0C8F}" type="pres">
      <dgm:prSet presAssocID="{F3131B76-ED23-48DE-93EB-BFF31B0847B2}" presName="iconSpace" presStyleCnt="0"/>
      <dgm:spPr/>
    </dgm:pt>
    <dgm:pt modelId="{95D14E71-54E5-4D62-BAA5-B3C58F111D9E}" type="pres">
      <dgm:prSet presAssocID="{F3131B76-ED23-48DE-93EB-BFF31B0847B2}" presName="parTx" presStyleLbl="revTx" presStyleIdx="6" presStyleCnt="10">
        <dgm:presLayoutVars>
          <dgm:chMax val="0"/>
          <dgm:chPref val="0"/>
        </dgm:presLayoutVars>
      </dgm:prSet>
      <dgm:spPr/>
    </dgm:pt>
    <dgm:pt modelId="{4DB3F742-1D14-4279-A2A9-7535BD964195}" type="pres">
      <dgm:prSet presAssocID="{F3131B76-ED23-48DE-93EB-BFF31B0847B2}" presName="txSpace" presStyleCnt="0"/>
      <dgm:spPr/>
    </dgm:pt>
    <dgm:pt modelId="{E467C79D-7FD4-432A-93CD-8BA359C3A6A3}" type="pres">
      <dgm:prSet presAssocID="{F3131B76-ED23-48DE-93EB-BFF31B0847B2}" presName="desTx" presStyleLbl="revTx" presStyleIdx="7" presStyleCnt="10">
        <dgm:presLayoutVars/>
      </dgm:prSet>
      <dgm:spPr/>
    </dgm:pt>
    <dgm:pt modelId="{E42E1275-5668-4AB1-80D0-D68C5F87C11C}" type="pres">
      <dgm:prSet presAssocID="{183E729E-8DAB-4E96-A373-84C1888B145F}" presName="sibTrans" presStyleCnt="0"/>
      <dgm:spPr/>
    </dgm:pt>
    <dgm:pt modelId="{E2FBD464-57BD-447B-91E3-2303EEEE5FF9}" type="pres">
      <dgm:prSet presAssocID="{F392A1F7-ADD7-43D6-A3FE-90F51CB06880}" presName="compNode" presStyleCnt="0"/>
      <dgm:spPr/>
    </dgm:pt>
    <dgm:pt modelId="{DD2DAB6B-16C8-40FC-8452-4F896479B4F4}" type="pres">
      <dgm:prSet presAssocID="{F392A1F7-ADD7-43D6-A3FE-90F51CB0688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actory"/>
        </a:ext>
      </dgm:extLst>
    </dgm:pt>
    <dgm:pt modelId="{932DFD9E-2858-4ACB-9CBE-7F194B6F377A}" type="pres">
      <dgm:prSet presAssocID="{F392A1F7-ADD7-43D6-A3FE-90F51CB06880}" presName="iconSpace" presStyleCnt="0"/>
      <dgm:spPr/>
    </dgm:pt>
    <dgm:pt modelId="{9B69CED9-0BA9-45BF-A9DC-D14C078A498E}" type="pres">
      <dgm:prSet presAssocID="{F392A1F7-ADD7-43D6-A3FE-90F51CB06880}" presName="parTx" presStyleLbl="revTx" presStyleIdx="8" presStyleCnt="10">
        <dgm:presLayoutVars>
          <dgm:chMax val="0"/>
          <dgm:chPref val="0"/>
        </dgm:presLayoutVars>
      </dgm:prSet>
      <dgm:spPr/>
    </dgm:pt>
    <dgm:pt modelId="{BE9D0046-A259-4C0C-A1E9-72E5B30E333F}" type="pres">
      <dgm:prSet presAssocID="{F392A1F7-ADD7-43D6-A3FE-90F51CB06880}" presName="txSpace" presStyleCnt="0"/>
      <dgm:spPr/>
    </dgm:pt>
    <dgm:pt modelId="{AA4E4C1E-C165-4CDC-A12A-45B42A12340A}" type="pres">
      <dgm:prSet presAssocID="{F392A1F7-ADD7-43D6-A3FE-90F51CB06880}" presName="desTx" presStyleLbl="revTx" presStyleIdx="9" presStyleCnt="10">
        <dgm:presLayoutVars/>
      </dgm:prSet>
      <dgm:spPr/>
    </dgm:pt>
  </dgm:ptLst>
  <dgm:cxnLst>
    <dgm:cxn modelId="{47701C00-C379-4D94-A89D-81BC83814F14}" type="presOf" srcId="{1CE56118-A1B5-4F87-A66C-38999BD797CA}" destId="{3D3DBD35-3FCB-41B1-84FA-A4B8CE48513E}" srcOrd="0" destOrd="0" presId="urn:microsoft.com/office/officeart/2018/5/layout/CenteredIconLabelDescriptionList"/>
    <dgm:cxn modelId="{39565803-C508-407C-9B3A-4D1D8A0281CE}" type="presOf" srcId="{F3131B76-ED23-48DE-93EB-BFF31B0847B2}" destId="{95D14E71-54E5-4D62-BAA5-B3C58F111D9E}" srcOrd="0" destOrd="0" presId="urn:microsoft.com/office/officeart/2018/5/layout/CenteredIconLabelDescriptionList"/>
    <dgm:cxn modelId="{66E59F09-297B-4B97-B890-64FEFD26D674}" srcId="{781E4001-3403-424B-845D-F58BA7EA81A4}" destId="{2C2F1F58-6E9A-4CC0-97E4-5A7B470E1C91}" srcOrd="1" destOrd="0" parTransId="{FAF0A9C1-F17E-476C-9269-2B2F50EFE4CC}" sibTransId="{38C95E91-6175-4D21-9AD3-275E560BF570}"/>
    <dgm:cxn modelId="{2976B20C-6646-4A56-83B8-EF526C8E77AF}" type="presOf" srcId="{F048D9F0-290D-4E62-B320-67A07FA51B01}" destId="{4DEF1C53-D78E-48E5-A62B-584A1664F045}" srcOrd="0" destOrd="0" presId="urn:microsoft.com/office/officeart/2018/5/layout/CenteredIconLabelDescriptionList"/>
    <dgm:cxn modelId="{D3DB4115-E606-44AA-B308-7417DEF6AC44}" type="presOf" srcId="{FB595EBA-DF86-49C9-9566-CFF77E0067ED}" destId="{E467C79D-7FD4-432A-93CD-8BA359C3A6A3}" srcOrd="0" destOrd="0" presId="urn:microsoft.com/office/officeart/2018/5/layout/CenteredIconLabelDescriptionList"/>
    <dgm:cxn modelId="{8155F723-E51F-4562-8976-4A3B88C0C548}" srcId="{781E4001-3403-424B-845D-F58BA7EA81A4}" destId="{F392A1F7-ADD7-43D6-A3FE-90F51CB06880}" srcOrd="4" destOrd="0" parTransId="{0335E7B1-9B01-4469-8F73-9AA009CF8DE7}" sibTransId="{3487470F-E311-4DEC-801C-711CD0D23905}"/>
    <dgm:cxn modelId="{4B25FC24-F752-4203-B72D-180577E7744F}" srcId="{F392A1F7-ADD7-43D6-A3FE-90F51CB06880}" destId="{8FB5BA58-91BF-4EEA-AA47-5CB31DF5880A}" srcOrd="0" destOrd="0" parTransId="{29E929D9-6DBF-4F99-BC51-B518EA8847DA}" sibTransId="{14FC5F6B-FE7B-4853-89D1-E615D2C4FFF0}"/>
    <dgm:cxn modelId="{CAAE0526-95E3-4D1F-89AB-9A7E3F4EBCEC}" srcId="{07C5D7BE-7EEC-4FC7-994D-F381274CEDC2}" destId="{10F264BC-DC1A-4F32-8BB5-B4D3A251D136}" srcOrd="0" destOrd="0" parTransId="{F38F9E16-5E0C-44BE-9E55-7ACB4FE4E3A4}" sibTransId="{E2270BA6-7E35-4298-B001-F673041CF3D3}"/>
    <dgm:cxn modelId="{80F51134-03AE-8240-ABF8-B0E8815664A1}" type="presOf" srcId="{1C53A918-0F15-F640-BCB3-71080E969EB9}" destId="{699E66D3-8AEB-4E61-873A-FDC45C6A9D2B}" srcOrd="0" destOrd="0" presId="urn:microsoft.com/office/officeart/2018/5/layout/CenteredIconLabelDescriptionList"/>
    <dgm:cxn modelId="{00C85736-FEDA-4BE2-8064-5058FD68E690}" type="presOf" srcId="{8D0CDAAF-A497-493C-B7D9-EC2E094EDF84}" destId="{4DEF1C53-D78E-48E5-A62B-584A1664F045}" srcOrd="0" destOrd="1" presId="urn:microsoft.com/office/officeart/2018/5/layout/CenteredIconLabelDescriptionList"/>
    <dgm:cxn modelId="{40EC8136-0054-4283-B4CD-5CEBEB872413}" type="presOf" srcId="{07C5D7BE-7EEC-4FC7-994D-F381274CEDC2}" destId="{F0B5A7D4-DBFE-4C06-AEBA-55C71D8DC523}" srcOrd="0" destOrd="0" presId="urn:microsoft.com/office/officeart/2018/5/layout/CenteredIconLabelDescriptionList"/>
    <dgm:cxn modelId="{F8603C3B-1FBF-4877-AB71-2272AD585DB4}" type="presOf" srcId="{781E4001-3403-424B-845D-F58BA7EA81A4}" destId="{AD377135-3185-4C6C-BAD9-E2F2FA6320CA}" srcOrd="0" destOrd="0" presId="urn:microsoft.com/office/officeart/2018/5/layout/CenteredIconLabelDescriptionList"/>
    <dgm:cxn modelId="{53D9FD63-1EF7-43B6-8FEA-4ACDEE366654}" type="presOf" srcId="{10F264BC-DC1A-4F32-8BB5-B4D3A251D136}" destId="{F0EF2DB7-770A-4CF1-89F0-CB5F9B509136}" srcOrd="0" destOrd="0" presId="urn:microsoft.com/office/officeart/2018/5/layout/CenteredIconLabelDescriptionList"/>
    <dgm:cxn modelId="{6662447E-1112-4AE7-A81B-B952BD2803B4}" srcId="{781E4001-3403-424B-845D-F58BA7EA81A4}" destId="{07C5D7BE-7EEC-4FC7-994D-F381274CEDC2}" srcOrd="0" destOrd="0" parTransId="{DE20192F-EBF0-4B56-9B99-07547A841B2B}" sibTransId="{CFC777FD-2FC1-458B-A332-B83B35C76048}"/>
    <dgm:cxn modelId="{5B4C0A85-E35C-48A5-972B-84C281E624D4}" srcId="{781E4001-3403-424B-845D-F58BA7EA81A4}" destId="{F3131B76-ED23-48DE-93EB-BFF31B0847B2}" srcOrd="3" destOrd="0" parTransId="{F7ABB7CD-618D-4FF8-945F-C5B32E23C36A}" sibTransId="{183E729E-8DAB-4E96-A373-84C1888B145F}"/>
    <dgm:cxn modelId="{7C898087-921C-4291-9F52-04872FF5E471}" srcId="{F392A1F7-ADD7-43D6-A3FE-90F51CB06880}" destId="{9F129898-2332-4AB8-BB42-F18185B1EA44}" srcOrd="1" destOrd="0" parTransId="{2E0C1901-F9C7-47E5-A986-F3318FE706B0}" sibTransId="{8593A565-A17E-4A9D-A727-5B639C7BA065}"/>
    <dgm:cxn modelId="{1785E69F-2EF2-4ED0-8F34-987787EF1CA8}" srcId="{07C5D7BE-7EEC-4FC7-994D-F381274CEDC2}" destId="{FDE1D92E-8E84-4A8D-B968-79794F6E1B06}" srcOrd="1" destOrd="0" parTransId="{C7A1DAB0-0BFC-4DD7-BD89-FA91F7DA801B}" sibTransId="{4E49C7EF-53FA-4826-ABBF-A9BE656259FC}"/>
    <dgm:cxn modelId="{F61841A8-C0BB-4C9B-B199-D95D72C20EDF}" type="presOf" srcId="{FDE1D92E-8E84-4A8D-B968-79794F6E1B06}" destId="{F0EF2DB7-770A-4CF1-89F0-CB5F9B509136}" srcOrd="0" destOrd="1" presId="urn:microsoft.com/office/officeart/2018/5/layout/CenteredIconLabelDescriptionList"/>
    <dgm:cxn modelId="{FF4BA8AB-58F6-8E43-81EC-630E82A6F826}" srcId="{2C2F1F58-6E9A-4CC0-97E4-5A7B470E1C91}" destId="{1C53A918-0F15-F640-BCB3-71080E969EB9}" srcOrd="0" destOrd="0" parTransId="{28C1B7CF-5008-7A4B-AB47-721C0F34AAD1}" sibTransId="{AF005308-2526-4C4C-B878-18E46F03C4B1}"/>
    <dgm:cxn modelId="{30D07CB6-1B47-4218-98F2-8196BDBFA74B}" type="presOf" srcId="{9F129898-2332-4AB8-BB42-F18185B1EA44}" destId="{AA4E4C1E-C165-4CDC-A12A-45B42A12340A}" srcOrd="0" destOrd="1" presId="urn:microsoft.com/office/officeart/2018/5/layout/CenteredIconLabelDescriptionList"/>
    <dgm:cxn modelId="{2517C7C5-0040-449A-862B-AEE993D3266A}" type="presOf" srcId="{F392A1F7-ADD7-43D6-A3FE-90F51CB06880}" destId="{9B69CED9-0BA9-45BF-A9DC-D14C078A498E}" srcOrd="0" destOrd="0" presId="urn:microsoft.com/office/officeart/2018/5/layout/CenteredIconLabelDescriptionList"/>
    <dgm:cxn modelId="{C07771CC-C834-4BE1-80BC-6EB5C0F28A58}" type="presOf" srcId="{2C2F1F58-6E9A-4CC0-97E4-5A7B470E1C91}" destId="{01259C4A-ED8C-4BB2-B625-0BEC0540BCE1}" srcOrd="0" destOrd="0" presId="urn:microsoft.com/office/officeart/2018/5/layout/CenteredIconLabelDescriptionList"/>
    <dgm:cxn modelId="{156C5BDC-934F-4547-BD4B-EDA2811D0E9F}" type="presOf" srcId="{8FB5BA58-91BF-4EEA-AA47-5CB31DF5880A}" destId="{AA4E4C1E-C165-4CDC-A12A-45B42A12340A}" srcOrd="0" destOrd="0" presId="urn:microsoft.com/office/officeart/2018/5/layout/CenteredIconLabelDescriptionList"/>
    <dgm:cxn modelId="{177429E4-37CB-4795-9B50-73F6FC6A5A44}" srcId="{F3131B76-ED23-48DE-93EB-BFF31B0847B2}" destId="{FB595EBA-DF86-49C9-9566-CFF77E0067ED}" srcOrd="0" destOrd="0" parTransId="{5AB28B25-A083-4F94-AC73-0DDC0CA6656A}" sibTransId="{C5B43690-1324-467C-B639-28ABBB385909}"/>
    <dgm:cxn modelId="{3D57E7EA-8408-4434-93D1-285CD17935FD}" srcId="{781E4001-3403-424B-845D-F58BA7EA81A4}" destId="{1CE56118-A1B5-4F87-A66C-38999BD797CA}" srcOrd="2" destOrd="0" parTransId="{68508B63-7C66-4BCF-AD11-B5B4D713E0D9}" sibTransId="{8A5BEEFC-8122-44A9-AC77-297A7F694465}"/>
    <dgm:cxn modelId="{C8794DEB-B81E-458D-BFFF-65C3064E6D94}" srcId="{1CE56118-A1B5-4F87-A66C-38999BD797CA}" destId="{F048D9F0-290D-4E62-B320-67A07FA51B01}" srcOrd="0" destOrd="0" parTransId="{6B0F9D72-9295-45C8-B0BB-7D0101C0A748}" sibTransId="{F023B9F4-5439-48F6-9AEC-36C522E1EC08}"/>
    <dgm:cxn modelId="{A0FF66ED-FD56-4C2F-8D86-3E34CE78EF60}" srcId="{1CE56118-A1B5-4F87-A66C-38999BD797CA}" destId="{8D0CDAAF-A497-493C-B7D9-EC2E094EDF84}" srcOrd="1" destOrd="0" parTransId="{BEB0ECB7-EA1B-46C6-8E38-B4614FEDD566}" sibTransId="{75AA0ABD-3144-44B4-8B56-ECA5E16B3685}"/>
    <dgm:cxn modelId="{37140E2B-62B2-4E15-BF36-3AC964414B35}" type="presParOf" srcId="{AD377135-3185-4C6C-BAD9-E2F2FA6320CA}" destId="{FADD51BC-0ABF-49D8-97CB-6BD2E47CC797}" srcOrd="0" destOrd="0" presId="urn:microsoft.com/office/officeart/2018/5/layout/CenteredIconLabelDescriptionList"/>
    <dgm:cxn modelId="{023C8EE6-E4CE-4026-A7EC-D7AAB1D55B0A}" type="presParOf" srcId="{FADD51BC-0ABF-49D8-97CB-6BD2E47CC797}" destId="{30A66B02-DFA3-4F14-B468-43F35F0042B8}" srcOrd="0" destOrd="0" presId="urn:microsoft.com/office/officeart/2018/5/layout/CenteredIconLabelDescriptionList"/>
    <dgm:cxn modelId="{46AE4985-8798-4B9C-8106-074172676C7F}" type="presParOf" srcId="{FADD51BC-0ABF-49D8-97CB-6BD2E47CC797}" destId="{0417743A-DF03-48CC-8E74-8394D7F4437D}" srcOrd="1" destOrd="0" presId="urn:microsoft.com/office/officeart/2018/5/layout/CenteredIconLabelDescriptionList"/>
    <dgm:cxn modelId="{4B591956-A863-4939-ADE0-763F0D085303}" type="presParOf" srcId="{FADD51BC-0ABF-49D8-97CB-6BD2E47CC797}" destId="{F0B5A7D4-DBFE-4C06-AEBA-55C71D8DC523}" srcOrd="2" destOrd="0" presId="urn:microsoft.com/office/officeart/2018/5/layout/CenteredIconLabelDescriptionList"/>
    <dgm:cxn modelId="{F3975F46-0CE8-461D-B232-F18A277DFA22}" type="presParOf" srcId="{FADD51BC-0ABF-49D8-97CB-6BD2E47CC797}" destId="{AC79A336-6705-488C-B048-9830515AE67E}" srcOrd="3" destOrd="0" presId="urn:microsoft.com/office/officeart/2018/5/layout/CenteredIconLabelDescriptionList"/>
    <dgm:cxn modelId="{17130C0B-63D3-4D32-9F07-4A4A389667C5}" type="presParOf" srcId="{FADD51BC-0ABF-49D8-97CB-6BD2E47CC797}" destId="{F0EF2DB7-770A-4CF1-89F0-CB5F9B509136}" srcOrd="4" destOrd="0" presId="urn:microsoft.com/office/officeart/2018/5/layout/CenteredIconLabelDescriptionList"/>
    <dgm:cxn modelId="{11D24243-EF6C-4ECB-8DEC-49C7C514D5F9}" type="presParOf" srcId="{AD377135-3185-4C6C-BAD9-E2F2FA6320CA}" destId="{4170D2DE-BA60-48A4-9EE4-008E796DDD05}" srcOrd="1" destOrd="0" presId="urn:microsoft.com/office/officeart/2018/5/layout/CenteredIconLabelDescriptionList"/>
    <dgm:cxn modelId="{2D7A952A-C452-4308-B705-64E79391FD7A}" type="presParOf" srcId="{AD377135-3185-4C6C-BAD9-E2F2FA6320CA}" destId="{20631E93-602D-45F8-8558-9A69FEFA4055}" srcOrd="2" destOrd="0" presId="urn:microsoft.com/office/officeart/2018/5/layout/CenteredIconLabelDescriptionList"/>
    <dgm:cxn modelId="{6DAA714B-354A-4C98-8DD7-DE7424DBF6ED}" type="presParOf" srcId="{20631E93-602D-45F8-8558-9A69FEFA4055}" destId="{3166591B-431A-41E6-BBCD-9EDF6A6EEB08}" srcOrd="0" destOrd="0" presId="urn:microsoft.com/office/officeart/2018/5/layout/CenteredIconLabelDescriptionList"/>
    <dgm:cxn modelId="{DF1BC365-440F-4BA8-B1B8-CAB3E7B1C6AA}" type="presParOf" srcId="{20631E93-602D-45F8-8558-9A69FEFA4055}" destId="{D8CCA453-C945-4403-95EF-AFD3770A0932}" srcOrd="1" destOrd="0" presId="urn:microsoft.com/office/officeart/2018/5/layout/CenteredIconLabelDescriptionList"/>
    <dgm:cxn modelId="{4D9FD44C-FC47-4798-8494-07858FA2DBF6}" type="presParOf" srcId="{20631E93-602D-45F8-8558-9A69FEFA4055}" destId="{01259C4A-ED8C-4BB2-B625-0BEC0540BCE1}" srcOrd="2" destOrd="0" presId="urn:microsoft.com/office/officeart/2018/5/layout/CenteredIconLabelDescriptionList"/>
    <dgm:cxn modelId="{D6B40817-73B5-4322-8FAA-6821CED0A69C}" type="presParOf" srcId="{20631E93-602D-45F8-8558-9A69FEFA4055}" destId="{6AC83FD7-04B8-4F57-AB6C-8F613810485F}" srcOrd="3" destOrd="0" presId="urn:microsoft.com/office/officeart/2018/5/layout/CenteredIconLabelDescriptionList"/>
    <dgm:cxn modelId="{C03A0841-A134-442A-A70A-A419F097B45E}" type="presParOf" srcId="{20631E93-602D-45F8-8558-9A69FEFA4055}" destId="{699E66D3-8AEB-4E61-873A-FDC45C6A9D2B}" srcOrd="4" destOrd="0" presId="urn:microsoft.com/office/officeart/2018/5/layout/CenteredIconLabelDescriptionList"/>
    <dgm:cxn modelId="{8832ACEA-D8E2-49EE-AD0C-E8C19292DBE2}" type="presParOf" srcId="{AD377135-3185-4C6C-BAD9-E2F2FA6320CA}" destId="{EA3F4D6D-C384-4391-A5E8-D6C0B02809B5}" srcOrd="3" destOrd="0" presId="urn:microsoft.com/office/officeart/2018/5/layout/CenteredIconLabelDescriptionList"/>
    <dgm:cxn modelId="{9F92AAA1-AED9-4B18-8C85-26C872394E14}" type="presParOf" srcId="{AD377135-3185-4C6C-BAD9-E2F2FA6320CA}" destId="{BA910779-045A-45B7-9EFB-38F8248DEAFA}" srcOrd="4" destOrd="0" presId="urn:microsoft.com/office/officeart/2018/5/layout/CenteredIconLabelDescriptionList"/>
    <dgm:cxn modelId="{399C0FAD-214F-46A1-AA70-2527E4C1D4C9}" type="presParOf" srcId="{BA910779-045A-45B7-9EFB-38F8248DEAFA}" destId="{7BF76A5E-451F-4B0E-B402-7B13B0728221}" srcOrd="0" destOrd="0" presId="urn:microsoft.com/office/officeart/2018/5/layout/CenteredIconLabelDescriptionList"/>
    <dgm:cxn modelId="{57F475A0-4B7B-4F39-A903-C73A6AA2A400}" type="presParOf" srcId="{BA910779-045A-45B7-9EFB-38F8248DEAFA}" destId="{DB147407-9E0C-4CCF-8FAD-7C682273C56E}" srcOrd="1" destOrd="0" presId="urn:microsoft.com/office/officeart/2018/5/layout/CenteredIconLabelDescriptionList"/>
    <dgm:cxn modelId="{3D5A9194-3F00-4C02-80A7-50AFCE346F7D}" type="presParOf" srcId="{BA910779-045A-45B7-9EFB-38F8248DEAFA}" destId="{3D3DBD35-3FCB-41B1-84FA-A4B8CE48513E}" srcOrd="2" destOrd="0" presId="urn:microsoft.com/office/officeart/2018/5/layout/CenteredIconLabelDescriptionList"/>
    <dgm:cxn modelId="{50B25613-DEE9-4C86-AC7D-65571B8B46CC}" type="presParOf" srcId="{BA910779-045A-45B7-9EFB-38F8248DEAFA}" destId="{50CFC513-35B7-4A5F-82E4-A9AB88F83268}" srcOrd="3" destOrd="0" presId="urn:microsoft.com/office/officeart/2018/5/layout/CenteredIconLabelDescriptionList"/>
    <dgm:cxn modelId="{4DB719A9-82BE-42C7-A6EF-19DB0D43C0CE}" type="presParOf" srcId="{BA910779-045A-45B7-9EFB-38F8248DEAFA}" destId="{4DEF1C53-D78E-48E5-A62B-584A1664F045}" srcOrd="4" destOrd="0" presId="urn:microsoft.com/office/officeart/2018/5/layout/CenteredIconLabelDescriptionList"/>
    <dgm:cxn modelId="{E36F8805-A29F-47B4-87A1-C853AFD5995E}" type="presParOf" srcId="{AD377135-3185-4C6C-BAD9-E2F2FA6320CA}" destId="{0D289FDF-17B2-4B6D-8A56-76ECD5506CD9}" srcOrd="5" destOrd="0" presId="urn:microsoft.com/office/officeart/2018/5/layout/CenteredIconLabelDescriptionList"/>
    <dgm:cxn modelId="{1E105D22-A187-4A7B-9DDA-83466A645670}" type="presParOf" srcId="{AD377135-3185-4C6C-BAD9-E2F2FA6320CA}" destId="{F33483A1-1007-48EC-92DF-1F4658056242}" srcOrd="6" destOrd="0" presId="urn:microsoft.com/office/officeart/2018/5/layout/CenteredIconLabelDescriptionList"/>
    <dgm:cxn modelId="{DD3E7C21-6C16-4450-B94C-2231B4BB0F2B}" type="presParOf" srcId="{F33483A1-1007-48EC-92DF-1F4658056242}" destId="{4F4BA52A-614A-45E2-A8D0-E87C9BA2BBCE}" srcOrd="0" destOrd="0" presId="urn:microsoft.com/office/officeart/2018/5/layout/CenteredIconLabelDescriptionList"/>
    <dgm:cxn modelId="{F12A7182-B93E-4342-99B1-F586FB5F9009}" type="presParOf" srcId="{F33483A1-1007-48EC-92DF-1F4658056242}" destId="{06F6ACE0-9A6C-4505-9E9B-9ED9EB3C0C8F}" srcOrd="1" destOrd="0" presId="urn:microsoft.com/office/officeart/2018/5/layout/CenteredIconLabelDescriptionList"/>
    <dgm:cxn modelId="{E68D1BFC-0176-4146-92E1-5BFFDD0143FB}" type="presParOf" srcId="{F33483A1-1007-48EC-92DF-1F4658056242}" destId="{95D14E71-54E5-4D62-BAA5-B3C58F111D9E}" srcOrd="2" destOrd="0" presId="urn:microsoft.com/office/officeart/2018/5/layout/CenteredIconLabelDescriptionList"/>
    <dgm:cxn modelId="{1EA5004A-9EE5-434F-9B15-EFD3F7838868}" type="presParOf" srcId="{F33483A1-1007-48EC-92DF-1F4658056242}" destId="{4DB3F742-1D14-4279-A2A9-7535BD964195}" srcOrd="3" destOrd="0" presId="urn:microsoft.com/office/officeart/2018/5/layout/CenteredIconLabelDescriptionList"/>
    <dgm:cxn modelId="{61F3AA64-E77F-4EB9-BFFB-80D6149FD13D}" type="presParOf" srcId="{F33483A1-1007-48EC-92DF-1F4658056242}" destId="{E467C79D-7FD4-432A-93CD-8BA359C3A6A3}" srcOrd="4" destOrd="0" presId="urn:microsoft.com/office/officeart/2018/5/layout/CenteredIconLabelDescriptionList"/>
    <dgm:cxn modelId="{CF92D2A9-E01D-4796-9BCA-C26FFA3B3E0C}" type="presParOf" srcId="{AD377135-3185-4C6C-BAD9-E2F2FA6320CA}" destId="{E42E1275-5668-4AB1-80D0-D68C5F87C11C}" srcOrd="7" destOrd="0" presId="urn:microsoft.com/office/officeart/2018/5/layout/CenteredIconLabelDescriptionList"/>
    <dgm:cxn modelId="{1A3FE2C7-93D7-4E23-BFC2-2452EB44CF2F}" type="presParOf" srcId="{AD377135-3185-4C6C-BAD9-E2F2FA6320CA}" destId="{E2FBD464-57BD-447B-91E3-2303EEEE5FF9}" srcOrd="8" destOrd="0" presId="urn:microsoft.com/office/officeart/2018/5/layout/CenteredIconLabelDescriptionList"/>
    <dgm:cxn modelId="{522D632A-6064-4462-9F8D-CEE644C5581D}" type="presParOf" srcId="{E2FBD464-57BD-447B-91E3-2303EEEE5FF9}" destId="{DD2DAB6B-16C8-40FC-8452-4F896479B4F4}" srcOrd="0" destOrd="0" presId="urn:microsoft.com/office/officeart/2018/5/layout/CenteredIconLabelDescriptionList"/>
    <dgm:cxn modelId="{A0B17FD1-D6FF-440D-8159-562D03D045E7}" type="presParOf" srcId="{E2FBD464-57BD-447B-91E3-2303EEEE5FF9}" destId="{932DFD9E-2858-4ACB-9CBE-7F194B6F377A}" srcOrd="1" destOrd="0" presId="urn:microsoft.com/office/officeart/2018/5/layout/CenteredIconLabelDescriptionList"/>
    <dgm:cxn modelId="{CBAAB0D6-4FC5-4F7C-ABC8-93D800F5B244}" type="presParOf" srcId="{E2FBD464-57BD-447B-91E3-2303EEEE5FF9}" destId="{9B69CED9-0BA9-45BF-A9DC-D14C078A498E}" srcOrd="2" destOrd="0" presId="urn:microsoft.com/office/officeart/2018/5/layout/CenteredIconLabelDescriptionList"/>
    <dgm:cxn modelId="{5125BC6E-FE1B-47D2-BA18-214CA39FFA84}" type="presParOf" srcId="{E2FBD464-57BD-447B-91E3-2303EEEE5FF9}" destId="{BE9D0046-A259-4C0C-A1E9-72E5B30E333F}" srcOrd="3" destOrd="0" presId="urn:microsoft.com/office/officeart/2018/5/layout/CenteredIconLabelDescriptionList"/>
    <dgm:cxn modelId="{60A4CA0D-90D2-4534-B1B6-D5BED733333F}" type="presParOf" srcId="{E2FBD464-57BD-447B-91E3-2303EEEE5FF9}" destId="{AA4E4C1E-C165-4CDC-A12A-45B42A12340A}"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66B02-DFA3-4F14-B468-43F35F0042B8}">
      <dsp:nvSpPr>
        <dsp:cNvPr id="0" name=""/>
        <dsp:cNvSpPr/>
      </dsp:nvSpPr>
      <dsp:spPr>
        <a:xfrm>
          <a:off x="626647" y="499948"/>
          <a:ext cx="663066" cy="6630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B5A7D4-DBFE-4C06-AEBA-55C71D8DC523}">
      <dsp:nvSpPr>
        <dsp:cNvPr id="0" name=""/>
        <dsp:cNvSpPr/>
      </dsp:nvSpPr>
      <dsp:spPr>
        <a:xfrm>
          <a:off x="10942" y="1271812"/>
          <a:ext cx="1894476" cy="444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Inspection House  (1780’s)</a:t>
          </a:r>
        </a:p>
      </dsp:txBody>
      <dsp:txXfrm>
        <a:off x="10942" y="1271812"/>
        <a:ext cx="1894476" cy="444017"/>
      </dsp:txXfrm>
    </dsp:sp>
    <dsp:sp modelId="{F0EF2DB7-770A-4CF1-89F0-CB5F9B509136}">
      <dsp:nvSpPr>
        <dsp:cNvPr id="0" name=""/>
        <dsp:cNvSpPr/>
      </dsp:nvSpPr>
      <dsp:spPr>
        <a:xfrm>
          <a:off x="10942" y="1766433"/>
          <a:ext cx="1894476" cy="12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Watch closely over worker to make sure they are doing jobs correctly; need for management</a:t>
          </a:r>
        </a:p>
        <a:p>
          <a:pPr marL="0" lvl="0" indent="0" algn="ctr" defTabSz="488950">
            <a:lnSpc>
              <a:spcPct val="100000"/>
            </a:lnSpc>
            <a:spcBef>
              <a:spcPct val="0"/>
            </a:spcBef>
            <a:spcAft>
              <a:spcPct val="35000"/>
            </a:spcAft>
            <a:buNone/>
          </a:pPr>
          <a:r>
            <a:rPr lang="en-US" sz="1100" kern="1200"/>
            <a:t>Samuel + Jeremy Bentham –leads to Panopticon, Plantations </a:t>
          </a:r>
        </a:p>
      </dsp:txBody>
      <dsp:txXfrm>
        <a:off x="10942" y="1766433"/>
        <a:ext cx="1894476" cy="1263680"/>
      </dsp:txXfrm>
    </dsp:sp>
    <dsp:sp modelId="{3166591B-431A-41E6-BBCD-9EDF6A6EEB08}">
      <dsp:nvSpPr>
        <dsp:cNvPr id="0" name=""/>
        <dsp:cNvSpPr/>
      </dsp:nvSpPr>
      <dsp:spPr>
        <a:xfrm>
          <a:off x="2852657" y="499948"/>
          <a:ext cx="663066" cy="6630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1259C4A-ED8C-4BB2-B625-0BEC0540BCE1}">
      <dsp:nvSpPr>
        <dsp:cNvPr id="0" name=""/>
        <dsp:cNvSpPr/>
      </dsp:nvSpPr>
      <dsp:spPr>
        <a:xfrm>
          <a:off x="2236952" y="1271812"/>
          <a:ext cx="1894476" cy="444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Babbage - Analytical Engine (1830’s )</a:t>
          </a:r>
        </a:p>
      </dsp:txBody>
      <dsp:txXfrm>
        <a:off x="2236952" y="1271812"/>
        <a:ext cx="1894476" cy="444017"/>
      </dsp:txXfrm>
    </dsp:sp>
    <dsp:sp modelId="{699E66D3-8AEB-4E61-873A-FDC45C6A9D2B}">
      <dsp:nvSpPr>
        <dsp:cNvPr id="0" name=""/>
        <dsp:cNvSpPr/>
      </dsp:nvSpPr>
      <dsp:spPr>
        <a:xfrm>
          <a:off x="2236952" y="1766433"/>
          <a:ext cx="1894476" cy="12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Able to make calculations by machine, and automate processes; for Babbage, this was the inkling of a new utopia </a:t>
          </a:r>
        </a:p>
      </dsp:txBody>
      <dsp:txXfrm>
        <a:off x="2236952" y="1766433"/>
        <a:ext cx="1894476" cy="1263680"/>
      </dsp:txXfrm>
    </dsp:sp>
    <dsp:sp modelId="{7BF76A5E-451F-4B0E-B402-7B13B0728221}">
      <dsp:nvSpPr>
        <dsp:cNvPr id="0" name=""/>
        <dsp:cNvSpPr/>
      </dsp:nvSpPr>
      <dsp:spPr>
        <a:xfrm>
          <a:off x="5078666" y="499948"/>
          <a:ext cx="663066" cy="6630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D3DBD35-3FCB-41B1-84FA-A4B8CE48513E}">
      <dsp:nvSpPr>
        <dsp:cNvPr id="0" name=""/>
        <dsp:cNvSpPr/>
      </dsp:nvSpPr>
      <dsp:spPr>
        <a:xfrm>
          <a:off x="4462961" y="1271812"/>
          <a:ext cx="1894476" cy="444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Chicago Meat Market </a:t>
          </a:r>
        </a:p>
      </dsp:txBody>
      <dsp:txXfrm>
        <a:off x="4462961" y="1271812"/>
        <a:ext cx="1894476" cy="444017"/>
      </dsp:txXfrm>
    </dsp:sp>
    <dsp:sp modelId="{4DEF1C53-D78E-48E5-A62B-584A1664F045}">
      <dsp:nvSpPr>
        <dsp:cNvPr id="0" name=""/>
        <dsp:cNvSpPr/>
      </dsp:nvSpPr>
      <dsp:spPr>
        <a:xfrm>
          <a:off x="4462961" y="1766433"/>
          <a:ext cx="1894476" cy="12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Perfect view of factory assembly and (dis)automation</a:t>
          </a:r>
        </a:p>
        <a:p>
          <a:pPr marL="0" lvl="0" indent="0" algn="ctr" defTabSz="488950">
            <a:lnSpc>
              <a:spcPct val="100000"/>
            </a:lnSpc>
            <a:spcBef>
              <a:spcPct val="0"/>
            </a:spcBef>
            <a:spcAft>
              <a:spcPct val="35000"/>
            </a:spcAft>
            <a:buNone/>
          </a:pPr>
          <a:r>
            <a:rPr lang="en-US" sz="1100" kern="1200"/>
            <a:t>Harry Braverman; Upton Sinclair </a:t>
          </a:r>
        </a:p>
      </dsp:txBody>
      <dsp:txXfrm>
        <a:off x="4462961" y="1766433"/>
        <a:ext cx="1894476" cy="1263680"/>
      </dsp:txXfrm>
    </dsp:sp>
    <dsp:sp modelId="{4F4BA52A-614A-45E2-A8D0-E87C9BA2BBCE}">
      <dsp:nvSpPr>
        <dsp:cNvPr id="0" name=""/>
        <dsp:cNvSpPr/>
      </dsp:nvSpPr>
      <dsp:spPr>
        <a:xfrm>
          <a:off x="7304676" y="499948"/>
          <a:ext cx="663066" cy="66306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5D14E71-54E5-4D62-BAA5-B3C58F111D9E}">
      <dsp:nvSpPr>
        <dsp:cNvPr id="0" name=""/>
        <dsp:cNvSpPr/>
      </dsp:nvSpPr>
      <dsp:spPr>
        <a:xfrm>
          <a:off x="6688971" y="1271812"/>
          <a:ext cx="1894476" cy="444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Ford + Taylor </a:t>
          </a:r>
        </a:p>
      </dsp:txBody>
      <dsp:txXfrm>
        <a:off x="6688971" y="1271812"/>
        <a:ext cx="1894476" cy="444017"/>
      </dsp:txXfrm>
    </dsp:sp>
    <dsp:sp modelId="{E467C79D-7FD4-432A-93CD-8BA359C3A6A3}">
      <dsp:nvSpPr>
        <dsp:cNvPr id="0" name=""/>
        <dsp:cNvSpPr/>
      </dsp:nvSpPr>
      <dsp:spPr>
        <a:xfrm>
          <a:off x="6688971" y="1766433"/>
          <a:ext cx="1894476" cy="12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Assembly line, scientific management</a:t>
          </a:r>
        </a:p>
        <a:p>
          <a:pPr marL="0" lvl="0" indent="0" algn="ctr" defTabSz="488950">
            <a:lnSpc>
              <a:spcPct val="100000"/>
            </a:lnSpc>
            <a:spcBef>
              <a:spcPct val="0"/>
            </a:spcBef>
            <a:spcAft>
              <a:spcPct val="35000"/>
            </a:spcAft>
            <a:buNone/>
          </a:pPr>
          <a:r>
            <a:rPr lang="en-US" sz="1100" kern="1200" dirty="0"/>
            <a:t>Think: Charlie Chaplin hanging off the clock </a:t>
          </a:r>
        </a:p>
      </dsp:txBody>
      <dsp:txXfrm>
        <a:off x="6688971" y="1766433"/>
        <a:ext cx="1894476" cy="1263680"/>
      </dsp:txXfrm>
    </dsp:sp>
    <dsp:sp modelId="{DD2DAB6B-16C8-40FC-8452-4F896479B4F4}">
      <dsp:nvSpPr>
        <dsp:cNvPr id="0" name=""/>
        <dsp:cNvSpPr/>
      </dsp:nvSpPr>
      <dsp:spPr>
        <a:xfrm>
          <a:off x="9530685" y="499948"/>
          <a:ext cx="663066" cy="66306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69CED9-0BA9-45BF-A9DC-D14C078A498E}">
      <dsp:nvSpPr>
        <dsp:cNvPr id="0" name=""/>
        <dsp:cNvSpPr/>
      </dsp:nvSpPr>
      <dsp:spPr>
        <a:xfrm>
          <a:off x="8914981" y="1271812"/>
          <a:ext cx="1894476" cy="444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Industrial Revolution ~Division of Labor</a:t>
          </a:r>
        </a:p>
      </dsp:txBody>
      <dsp:txXfrm>
        <a:off x="8914981" y="1271812"/>
        <a:ext cx="1894476" cy="444017"/>
      </dsp:txXfrm>
    </dsp:sp>
    <dsp:sp modelId="{AA4E4C1E-C165-4CDC-A12A-45B42A12340A}">
      <dsp:nvSpPr>
        <dsp:cNvPr id="0" name=""/>
        <dsp:cNvSpPr/>
      </dsp:nvSpPr>
      <dsp:spPr>
        <a:xfrm>
          <a:off x="8914981" y="1766433"/>
          <a:ext cx="1894476" cy="12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Craftspeople to lower skilled workers ; factory tools</a:t>
          </a:r>
        </a:p>
        <a:p>
          <a:pPr marL="0" lvl="0" indent="0" algn="ctr" defTabSz="488950">
            <a:lnSpc>
              <a:spcPct val="100000"/>
            </a:lnSpc>
            <a:spcBef>
              <a:spcPct val="0"/>
            </a:spcBef>
            <a:spcAft>
              <a:spcPct val="35000"/>
            </a:spcAft>
            <a:buNone/>
          </a:pPr>
          <a:r>
            <a:rPr lang="en-US" sz="1100" kern="1200"/>
            <a:t>Adam Smith </a:t>
          </a:r>
        </a:p>
      </dsp:txBody>
      <dsp:txXfrm>
        <a:off x="8914981" y="1766433"/>
        <a:ext cx="1894476" cy="1263680"/>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4/6/26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57044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950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4/6/26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7642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882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477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291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1782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19501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99174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5572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4/6/26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05374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4/6/26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07115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4/6/26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745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8349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4/6/26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7432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6868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4/6/26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6248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4/6/26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60830136"/>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MCBdcNA_FsI?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5BeIQnfQu3c?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uLwtxDxWxUM?feature=oembed"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7244538-290E-40DA-A93A-14BB3E6CF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1999" cy="4543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C41E13-3A00-EEBF-006C-E6E3428D8C0D}"/>
              </a:ext>
            </a:extLst>
          </p:cNvPr>
          <p:cNvSpPr>
            <a:spLocks noGrp="1"/>
          </p:cNvSpPr>
          <p:nvPr>
            <p:ph type="ctrTitle"/>
          </p:nvPr>
        </p:nvSpPr>
        <p:spPr>
          <a:xfrm>
            <a:off x="5615888" y="673240"/>
            <a:ext cx="5951914" cy="3446373"/>
          </a:xfrm>
          <a:noFill/>
          <a:ln w="19050">
            <a:noFill/>
            <a:prstDash val="dash"/>
          </a:ln>
        </p:spPr>
        <p:txBody>
          <a:bodyPr>
            <a:normAutofit/>
          </a:bodyPr>
          <a:lstStyle/>
          <a:p>
            <a:pPr algn="r"/>
            <a:r>
              <a:rPr lang="en-US" sz="4800" dirty="0"/>
              <a:t>Writing in an age of Ai</a:t>
            </a:r>
          </a:p>
        </p:txBody>
      </p:sp>
      <p:sp>
        <p:nvSpPr>
          <p:cNvPr id="3" name="Subtitle 2">
            <a:extLst>
              <a:ext uri="{FF2B5EF4-FFF2-40B4-BE49-F238E27FC236}">
                <a16:creationId xmlns:a16="http://schemas.microsoft.com/office/drawing/2014/main" id="{433F4DC2-7B31-5749-CA67-5040D3A2DD92}"/>
              </a:ext>
            </a:extLst>
          </p:cNvPr>
          <p:cNvSpPr>
            <a:spLocks noGrp="1"/>
          </p:cNvSpPr>
          <p:nvPr>
            <p:ph type="subTitle" idx="1"/>
          </p:nvPr>
        </p:nvSpPr>
        <p:spPr>
          <a:xfrm>
            <a:off x="5632265" y="4119613"/>
            <a:ext cx="5935535" cy="2058765"/>
          </a:xfrm>
          <a:noFill/>
          <a:ln w="19050">
            <a:noFill/>
            <a:prstDash val="dash"/>
          </a:ln>
        </p:spPr>
        <p:txBody>
          <a:bodyPr>
            <a:normAutofit/>
          </a:bodyPr>
          <a:lstStyle/>
          <a:p>
            <a:pPr algn="r"/>
            <a:r>
              <a:rPr lang="en-US" i="1" dirty="0"/>
              <a:t>Labor </a:t>
            </a:r>
          </a:p>
        </p:txBody>
      </p:sp>
      <p:sp useBgFill="1">
        <p:nvSpPr>
          <p:cNvPr id="18" name="Rectangle 17">
            <a:extLst>
              <a:ext uri="{FF2B5EF4-FFF2-40B4-BE49-F238E27FC236}">
                <a16:creationId xmlns:a16="http://schemas.microsoft.com/office/drawing/2014/main" id="{AB1DF3B3-9DBC-445D-AE4E-A62E5A9B8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96638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with green and pink face&#10;&#10;Description automatically generated with medium confidence">
            <a:extLst>
              <a:ext uri="{FF2B5EF4-FFF2-40B4-BE49-F238E27FC236}">
                <a16:creationId xmlns:a16="http://schemas.microsoft.com/office/drawing/2014/main" id="{AA92A454-8ED7-0962-E362-5EDC920DABA2}"/>
              </a:ext>
            </a:extLst>
          </p:cNvPr>
          <p:cNvPicPr>
            <a:picLocks noChangeAspect="1"/>
          </p:cNvPicPr>
          <p:nvPr/>
        </p:nvPicPr>
        <p:blipFill>
          <a:blip r:embed="rId2"/>
          <a:srcRect r="1" b="1647"/>
          <a:stretch>
            <a:fillRect/>
          </a:stretch>
        </p:blipFill>
        <p:spPr>
          <a:xfrm>
            <a:off x="-4" y="10"/>
            <a:ext cx="4654291" cy="6857990"/>
          </a:xfrm>
          <a:prstGeom prst="rect">
            <a:avLst/>
          </a:prstGeom>
        </p:spPr>
      </p:pic>
      <p:sp>
        <p:nvSpPr>
          <p:cNvPr id="16" name="Rectangle 15">
            <a:extLst>
              <a:ext uri="{FF2B5EF4-FFF2-40B4-BE49-F238E27FC236}">
                <a16:creationId xmlns:a16="http://schemas.microsoft.com/office/drawing/2014/main" id="{F51F80E8-0CAC-410E-B59A-29FDDC357E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782" y="-1"/>
            <a:ext cx="4245218" cy="53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478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559626-B5BE-44EF-8F21-5B2E7597935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9" name="Picture 8">
            <a:extLst>
              <a:ext uri="{FF2B5EF4-FFF2-40B4-BE49-F238E27FC236}">
                <a16:creationId xmlns:a16="http://schemas.microsoft.com/office/drawing/2014/main" id="{AE0BBD62-840F-4727-8E73-174F0D6577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11" name="Rectangle 10">
            <a:extLst>
              <a:ext uri="{FF2B5EF4-FFF2-40B4-BE49-F238E27FC236}">
                <a16:creationId xmlns:a16="http://schemas.microsoft.com/office/drawing/2014/main" id="{941596B8-D720-4D6E-B7AD-8F5998211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BC804F-7069-64C2-9485-CDDF2DD69AD0}"/>
              </a:ext>
            </a:extLst>
          </p:cNvPr>
          <p:cNvSpPr>
            <a:spLocks noGrp="1"/>
          </p:cNvSpPr>
          <p:nvPr>
            <p:ph type="title"/>
          </p:nvPr>
        </p:nvSpPr>
        <p:spPr>
          <a:xfrm>
            <a:off x="5312228" y="1240970"/>
            <a:ext cx="6259286" cy="4561115"/>
          </a:xfrm>
        </p:spPr>
        <p:txBody>
          <a:bodyPr vert="horz" lIns="91440" tIns="45720" rIns="91440" bIns="45720" rtlCol="0" anchor="ctr">
            <a:normAutofit/>
          </a:bodyPr>
          <a:lstStyle/>
          <a:p>
            <a:pPr algn="l"/>
            <a:r>
              <a:rPr lang="en-US" sz="6000"/>
              <a:t>Is writing work?</a:t>
            </a:r>
          </a:p>
        </p:txBody>
      </p:sp>
      <p:sp useBgFill="1">
        <p:nvSpPr>
          <p:cNvPr id="13" name="Rectangle 12">
            <a:extLst>
              <a:ext uri="{FF2B5EF4-FFF2-40B4-BE49-F238E27FC236}">
                <a16:creationId xmlns:a16="http://schemas.microsoft.com/office/drawing/2014/main" id="{B978501D-E01E-4859-ABAA-F7109C797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5" name="Picture 14">
            <a:extLst>
              <a:ext uri="{FF2B5EF4-FFF2-40B4-BE49-F238E27FC236}">
                <a16:creationId xmlns:a16="http://schemas.microsoft.com/office/drawing/2014/main" id="{549B70DA-9091-4091-AAE5-F41BD4E4B0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 r="69222"/>
          <a:stretch/>
        </p:blipFill>
        <p:spPr>
          <a:xfrm>
            <a:off x="-1" y="4038601"/>
            <a:ext cx="4636009" cy="2819400"/>
          </a:xfrm>
          <a:prstGeom prst="rect">
            <a:avLst/>
          </a:prstGeom>
        </p:spPr>
      </p:pic>
    </p:spTree>
    <p:extLst>
      <p:ext uri="{BB962C8B-B14F-4D97-AF65-F5344CB8AC3E}">
        <p14:creationId xmlns:p14="http://schemas.microsoft.com/office/powerpoint/2010/main" val="1946950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184FA60-56E6-4C39-B1D1-F8DA36DE1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AB5EFF3-E87E-5D71-8611-E838FB3F47B7}"/>
              </a:ext>
            </a:extLst>
          </p:cNvPr>
          <p:cNvSpPr>
            <a:spLocks noGrp="1"/>
          </p:cNvSpPr>
          <p:nvPr>
            <p:ph idx="1"/>
          </p:nvPr>
        </p:nvSpPr>
        <p:spPr>
          <a:xfrm>
            <a:off x="804334" y="630827"/>
            <a:ext cx="9222535" cy="3845311"/>
          </a:xfrm>
        </p:spPr>
        <p:txBody>
          <a:bodyPr anchor="ctr">
            <a:normAutofit/>
          </a:bodyPr>
          <a:lstStyle/>
          <a:p>
            <a:r>
              <a:rPr lang="en-US" sz="2000"/>
              <a:t>Algorithms change based on if the box gets to its destination late or is broken—humans re not updated on this </a:t>
            </a:r>
          </a:p>
          <a:p>
            <a:pPr lvl="1"/>
            <a:r>
              <a:rPr lang="en-US" dirty="0"/>
              <a:t>“Workers, however, are forced continually to adapt, which makes it harder to put their knowledge into action or habituate to the job” (56)</a:t>
            </a:r>
          </a:p>
          <a:p>
            <a:pPr lvl="1"/>
            <a:r>
              <a:rPr lang="en-US" dirty="0"/>
              <a:t>“…how the experience of work is shifting in relation to increased surveillance, algorithmic assessment, and the modulation of time. Put another way, instead of asking whether robots will replace humans, I’m interested in how humans are increasingly treated like robots and what this means for the role of labor. Many forms of work are shrouded in the term “artificial intelligence,” hiding the fact that people are often performing rote tasks to shore up the impression that machines can do the work” (56-57)</a:t>
            </a:r>
          </a:p>
        </p:txBody>
      </p:sp>
      <p:pic>
        <p:nvPicPr>
          <p:cNvPr id="10" name="Picture 9">
            <a:extLst>
              <a:ext uri="{FF2B5EF4-FFF2-40B4-BE49-F238E27FC236}">
                <a16:creationId xmlns:a16="http://schemas.microsoft.com/office/drawing/2014/main" id="{2379EDAE-484B-4269-A72D-054EACF2A7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 r="39605" b="7018"/>
          <a:stretch/>
        </p:blipFill>
        <p:spPr>
          <a:xfrm rot="16200000">
            <a:off x="7867649" y="2533648"/>
            <a:ext cx="6858001" cy="1790700"/>
          </a:xfrm>
          <a:prstGeom prst="rect">
            <a:avLst/>
          </a:prstGeom>
        </p:spPr>
      </p:pic>
      <p:sp>
        <p:nvSpPr>
          <p:cNvPr id="2" name="Title 1">
            <a:extLst>
              <a:ext uri="{FF2B5EF4-FFF2-40B4-BE49-F238E27FC236}">
                <a16:creationId xmlns:a16="http://schemas.microsoft.com/office/drawing/2014/main" id="{46B8BA0B-FA31-03E5-1B1C-0AD1B4AFE117}"/>
              </a:ext>
            </a:extLst>
          </p:cNvPr>
          <p:cNvSpPr>
            <a:spLocks noGrp="1"/>
          </p:cNvSpPr>
          <p:nvPr>
            <p:ph type="title"/>
          </p:nvPr>
        </p:nvSpPr>
        <p:spPr>
          <a:xfrm>
            <a:off x="1001486" y="4771908"/>
            <a:ext cx="9845190" cy="1293028"/>
          </a:xfrm>
        </p:spPr>
        <p:txBody>
          <a:bodyPr>
            <a:normAutofit/>
          </a:bodyPr>
          <a:lstStyle/>
          <a:p>
            <a:pPr algn="l"/>
            <a:r>
              <a:rPr lang="en-US" dirty="0"/>
              <a:t>Amazon Fulfillment Center </a:t>
            </a:r>
            <a:endParaRPr lang="en-US"/>
          </a:p>
        </p:txBody>
      </p:sp>
    </p:spTree>
    <p:extLst>
      <p:ext uri="{BB962C8B-B14F-4D97-AF65-F5344CB8AC3E}">
        <p14:creationId xmlns:p14="http://schemas.microsoft.com/office/powerpoint/2010/main" val="324983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F3AE-F601-F784-19D7-B371C511FBFA}"/>
              </a:ext>
            </a:extLst>
          </p:cNvPr>
          <p:cNvSpPr>
            <a:spLocks noGrp="1"/>
          </p:cNvSpPr>
          <p:nvPr>
            <p:ph type="title"/>
          </p:nvPr>
        </p:nvSpPr>
        <p:spPr>
          <a:xfrm>
            <a:off x="8915399" y="2187651"/>
            <a:ext cx="3239621" cy="2572608"/>
          </a:xfrm>
        </p:spPr>
        <p:txBody>
          <a:bodyPr>
            <a:normAutofit/>
          </a:bodyPr>
          <a:lstStyle/>
          <a:p>
            <a:r>
              <a:rPr lang="en-US" dirty="0"/>
              <a:t>China’s dark factories </a:t>
            </a:r>
          </a:p>
        </p:txBody>
      </p:sp>
      <p:pic>
        <p:nvPicPr>
          <p:cNvPr id="4" name="Online Media 3" descr="China’s Dark Factories: So Automated, They Don't Need Lights | WSJ">
            <a:hlinkClick r:id="" action="ppaction://media"/>
            <a:extLst>
              <a:ext uri="{FF2B5EF4-FFF2-40B4-BE49-F238E27FC236}">
                <a16:creationId xmlns:a16="http://schemas.microsoft.com/office/drawing/2014/main" id="{7871FDEE-7425-580D-1A2D-3682FD0E289A}"/>
              </a:ext>
            </a:extLst>
          </p:cNvPr>
          <p:cNvPicPr>
            <a:picLocks noGrp="1" noRot="1" noChangeAspect="1"/>
          </p:cNvPicPr>
          <p:nvPr>
            <p:ph idx="1"/>
            <a:videoFile r:link="rId1"/>
          </p:nvPr>
        </p:nvPicPr>
        <p:blipFill>
          <a:blip r:embed="rId3"/>
          <a:stretch>
            <a:fillRect/>
          </a:stretch>
        </p:blipFill>
        <p:spPr>
          <a:xfrm>
            <a:off x="134471" y="1089212"/>
            <a:ext cx="8857912" cy="5004415"/>
          </a:xfrm>
          <a:prstGeom prst="rect">
            <a:avLst/>
          </a:prstGeom>
        </p:spPr>
      </p:pic>
    </p:spTree>
    <p:extLst>
      <p:ext uri="{BB962C8B-B14F-4D97-AF65-F5344CB8AC3E}">
        <p14:creationId xmlns:p14="http://schemas.microsoft.com/office/powerpoint/2010/main" val="404790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75577CC7-6B96-4908-84E4-0D2AC01834E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34" name="Picture 33">
            <a:extLst>
              <a:ext uri="{FF2B5EF4-FFF2-40B4-BE49-F238E27FC236}">
                <a16:creationId xmlns:a16="http://schemas.microsoft.com/office/drawing/2014/main" id="{3094519A-B61A-4BE2-9E40-30E744081B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a:extLst>
              <a:ext uri="{FF2B5EF4-FFF2-40B4-BE49-F238E27FC236}">
                <a16:creationId xmlns:a16="http://schemas.microsoft.com/office/drawing/2014/main" id="{7AEF7E0A-3C86-5BD7-078B-9B9885C2D38F}"/>
              </a:ext>
            </a:extLst>
          </p:cNvPr>
          <p:cNvSpPr>
            <a:spLocks noGrp="1"/>
          </p:cNvSpPr>
          <p:nvPr>
            <p:ph type="title"/>
          </p:nvPr>
        </p:nvSpPr>
        <p:spPr>
          <a:xfrm>
            <a:off x="7961243" y="1441450"/>
            <a:ext cx="3338201" cy="4625270"/>
          </a:xfrm>
          <a:noFill/>
          <a:ln w="19050">
            <a:noFill/>
            <a:prstDash val="dash"/>
          </a:ln>
        </p:spPr>
        <p:txBody>
          <a:bodyPr vert="horz" lIns="91440" tIns="45720" rIns="91440" bIns="45720" rtlCol="0" anchor="b">
            <a:noAutofit/>
          </a:bodyPr>
          <a:lstStyle/>
          <a:p>
            <a:pPr algn="r"/>
            <a:r>
              <a:rPr lang="en-US" sz="1600" dirty="0"/>
              <a:t>The common refrain for the expansion of AI systems and process automation is that we are living in a time of beneficial human-AI collaboration. But this collaboration is not fairly negotiated. The terms are based on a significant power asymmetry—is there ever a choice not to collaborate with algorithmic systems? When a company introduces a new AI platform, workers are rarely allowed to opt out. This is less of a collaboration than a forced engagement, where workers are expected to re-skill, keep up, and unquestioningly accept each new technical development</a:t>
            </a:r>
          </a:p>
        </p:txBody>
      </p:sp>
      <p:pic>
        <p:nvPicPr>
          <p:cNvPr id="7" name="Picture 6" descr="Shadow of a person welding">
            <a:extLst>
              <a:ext uri="{FF2B5EF4-FFF2-40B4-BE49-F238E27FC236}">
                <a16:creationId xmlns:a16="http://schemas.microsoft.com/office/drawing/2014/main" id="{9DF1DFB7-739C-5A5F-EE5A-DBDFA8CDCD78}"/>
              </a:ext>
            </a:extLst>
          </p:cNvPr>
          <p:cNvPicPr>
            <a:picLocks noChangeAspect="1"/>
          </p:cNvPicPr>
          <p:nvPr/>
        </p:nvPicPr>
        <p:blipFill>
          <a:blip r:embed="rId4"/>
          <a:srcRect l="6753" r="17669"/>
          <a:stretch>
            <a:fillRect/>
          </a:stretch>
        </p:blipFill>
        <p:spPr>
          <a:xfrm>
            <a:off x="2405" y="10"/>
            <a:ext cx="7794245" cy="6857990"/>
          </a:xfrm>
          <a:prstGeom prst="rect">
            <a:avLst/>
          </a:prstGeom>
        </p:spPr>
      </p:pic>
      <p:sp>
        <p:nvSpPr>
          <p:cNvPr id="36" name="Rectangle 35">
            <a:extLst>
              <a:ext uri="{FF2B5EF4-FFF2-40B4-BE49-F238E27FC236}">
                <a16:creationId xmlns:a16="http://schemas.microsoft.com/office/drawing/2014/main" id="{9BFE55E3-D54A-4EDB-8EBB-21F4B2949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782" y="-1"/>
            <a:ext cx="4245218" cy="53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33645C1-1D10-48BE-BDFF-4AF58FC21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96651" y="0"/>
            <a:ext cx="1645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969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1E44-5B83-AC0B-540F-2F27ED31A26D}"/>
              </a:ext>
            </a:extLst>
          </p:cNvPr>
          <p:cNvSpPr>
            <a:spLocks noGrp="1"/>
          </p:cNvSpPr>
          <p:nvPr>
            <p:ph type="title"/>
          </p:nvPr>
        </p:nvSpPr>
        <p:spPr>
          <a:xfrm>
            <a:off x="4673600" y="764373"/>
            <a:ext cx="6832600" cy="1293028"/>
          </a:xfrm>
        </p:spPr>
        <p:txBody>
          <a:bodyPr>
            <a:normAutofit/>
          </a:bodyPr>
          <a:lstStyle/>
          <a:p>
            <a:r>
              <a:rPr lang="en-US"/>
              <a:t>Back to the 1890’s (the gilded age!)</a:t>
            </a:r>
          </a:p>
        </p:txBody>
      </p:sp>
      <p:pic>
        <p:nvPicPr>
          <p:cNvPr id="9" name="Content Placeholder 8">
            <a:extLst>
              <a:ext uri="{FF2B5EF4-FFF2-40B4-BE49-F238E27FC236}">
                <a16:creationId xmlns:a16="http://schemas.microsoft.com/office/drawing/2014/main" id="{C850B38C-071E-40AB-A56B-692142050651}"/>
              </a:ext>
            </a:extLst>
          </p:cNvPr>
          <p:cNvPicPr>
            <a:picLocks noChangeAspect="1"/>
          </p:cNvPicPr>
          <p:nvPr/>
        </p:nvPicPr>
        <p:blipFill>
          <a:blip r:embed="rId2"/>
          <a:srcRect l="26256" r="23855"/>
          <a:stretch>
            <a:fillRect/>
          </a:stretch>
        </p:blipFill>
        <p:spPr>
          <a:xfrm>
            <a:off x="630705" y="746124"/>
            <a:ext cx="3644962" cy="5472559"/>
          </a:xfrm>
          <a:prstGeom prst="rect">
            <a:avLst/>
          </a:prstGeom>
        </p:spPr>
      </p:pic>
      <p:sp>
        <p:nvSpPr>
          <p:cNvPr id="13" name="Content Placeholder 12">
            <a:extLst>
              <a:ext uri="{FF2B5EF4-FFF2-40B4-BE49-F238E27FC236}">
                <a16:creationId xmlns:a16="http://schemas.microsoft.com/office/drawing/2014/main" id="{F94624CE-C976-2A78-0484-26C25AEC40F8}"/>
              </a:ext>
            </a:extLst>
          </p:cNvPr>
          <p:cNvSpPr>
            <a:spLocks noGrp="1"/>
          </p:cNvSpPr>
          <p:nvPr>
            <p:ph idx="1"/>
          </p:nvPr>
        </p:nvSpPr>
        <p:spPr>
          <a:xfrm>
            <a:off x="4673600" y="2194560"/>
            <a:ext cx="6832600" cy="4024125"/>
          </a:xfrm>
        </p:spPr>
        <p:txBody>
          <a:bodyPr>
            <a:normAutofit/>
          </a:bodyPr>
          <a:lstStyle/>
          <a:p>
            <a:r>
              <a:rPr lang="en-US"/>
              <a:t>After many costly labor disputes (Rockefeller mines in Colorado; Carnegie sending in Pinkertons to break up the Homestead strike in the late 1800’s; railway sabotage and assassination attempts), billionaires of the Gilded Age attempted to philanthropy wash their images, donating to public projects like the Carnegie Library system in Pittsburgh, Penn Station, and other large infrastructure projects</a:t>
            </a:r>
          </a:p>
        </p:txBody>
      </p:sp>
    </p:spTree>
    <p:extLst>
      <p:ext uri="{BB962C8B-B14F-4D97-AF65-F5344CB8AC3E}">
        <p14:creationId xmlns:p14="http://schemas.microsoft.com/office/powerpoint/2010/main" val="1409109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D3395-3953-EA2F-7C2C-2FAC57F73579}"/>
              </a:ext>
            </a:extLst>
          </p:cNvPr>
          <p:cNvSpPr>
            <a:spLocks noGrp="1"/>
          </p:cNvSpPr>
          <p:nvPr>
            <p:ph type="title"/>
          </p:nvPr>
        </p:nvSpPr>
        <p:spPr>
          <a:xfrm>
            <a:off x="2895600" y="764373"/>
            <a:ext cx="8610600" cy="1293028"/>
          </a:xfrm>
        </p:spPr>
        <p:txBody>
          <a:bodyPr>
            <a:normAutofit/>
          </a:bodyPr>
          <a:lstStyle/>
          <a:p>
            <a:r>
              <a:rPr lang="en-US" dirty="0"/>
              <a:t>Pre-History of AI</a:t>
            </a:r>
          </a:p>
        </p:txBody>
      </p:sp>
      <p:graphicFrame>
        <p:nvGraphicFramePr>
          <p:cNvPr id="5" name="Content Placeholder 2">
            <a:extLst>
              <a:ext uri="{FF2B5EF4-FFF2-40B4-BE49-F238E27FC236}">
                <a16:creationId xmlns:a16="http://schemas.microsoft.com/office/drawing/2014/main" id="{E74999FD-B528-BF1F-8C34-58AA2324CD27}"/>
              </a:ext>
            </a:extLst>
          </p:cNvPr>
          <p:cNvGraphicFramePr>
            <a:graphicFrameLocks noGrp="1"/>
          </p:cNvGraphicFramePr>
          <p:nvPr>
            <p:ph idx="1"/>
            <p:extLst>
              <p:ext uri="{D42A27DB-BD31-4B8C-83A1-F6EECF244321}">
                <p14:modId xmlns:p14="http://schemas.microsoft.com/office/powerpoint/2010/main" val="509960989"/>
              </p:ext>
            </p:extLst>
          </p:nvPr>
        </p:nvGraphicFramePr>
        <p:xfrm>
          <a:off x="685800" y="2441051"/>
          <a:ext cx="108204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7049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10" name="Rectangle 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757AB653-403A-4C29-A765-2D5A9A91CA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 r="69222"/>
          <a:stretch/>
        </p:blipFill>
        <p:spPr>
          <a:xfrm>
            <a:off x="-1" y="4038600"/>
            <a:ext cx="4629151" cy="2819400"/>
          </a:xfrm>
          <a:prstGeom prst="rect">
            <a:avLst/>
          </a:prstGeom>
        </p:spPr>
      </p:pic>
      <p:sp>
        <p:nvSpPr>
          <p:cNvPr id="2" name="Title 1">
            <a:extLst>
              <a:ext uri="{FF2B5EF4-FFF2-40B4-BE49-F238E27FC236}">
                <a16:creationId xmlns:a16="http://schemas.microsoft.com/office/drawing/2014/main" id="{D6188EC3-ABDA-95D6-0567-DD43D2F6B366}"/>
              </a:ext>
            </a:extLst>
          </p:cNvPr>
          <p:cNvSpPr>
            <a:spLocks noGrp="1"/>
          </p:cNvSpPr>
          <p:nvPr>
            <p:ph type="title"/>
          </p:nvPr>
        </p:nvSpPr>
        <p:spPr>
          <a:xfrm>
            <a:off x="665922" y="987287"/>
            <a:ext cx="3548269" cy="4697896"/>
          </a:xfrm>
        </p:spPr>
        <p:txBody>
          <a:bodyPr>
            <a:normAutofit/>
          </a:bodyPr>
          <a:lstStyle/>
          <a:p>
            <a:r>
              <a:rPr lang="en-US" sz="3600"/>
              <a:t>Ghost work</a:t>
            </a:r>
          </a:p>
        </p:txBody>
      </p:sp>
      <p:sp>
        <p:nvSpPr>
          <p:cNvPr id="3" name="Content Placeholder 2">
            <a:extLst>
              <a:ext uri="{FF2B5EF4-FFF2-40B4-BE49-F238E27FC236}">
                <a16:creationId xmlns:a16="http://schemas.microsoft.com/office/drawing/2014/main" id="{1E5D3D9C-74B4-9746-4EEA-558F53EB7A8D}"/>
              </a:ext>
            </a:extLst>
          </p:cNvPr>
          <p:cNvSpPr>
            <a:spLocks noGrp="1"/>
          </p:cNvSpPr>
          <p:nvPr>
            <p:ph idx="1"/>
          </p:nvPr>
        </p:nvSpPr>
        <p:spPr>
          <a:xfrm>
            <a:off x="5057825" y="987287"/>
            <a:ext cx="5755949" cy="4697895"/>
          </a:xfrm>
        </p:spPr>
        <p:txBody>
          <a:bodyPr anchor="ctr">
            <a:normAutofit/>
          </a:bodyPr>
          <a:lstStyle/>
          <a:p>
            <a:r>
              <a:rPr lang="en-US" sz="1800"/>
              <a:t>“The report found that a substantial number of people earned below their local minimum wage even though the majority of respondents were highly educated, often with specializations in science and technology. Likewise, those who do content moderation work—assessing violent videos, hate speech, and forms of online cruelty for deletion—are also paid poorly” (64)</a:t>
            </a:r>
          </a:p>
          <a:p>
            <a:pPr lvl="1"/>
            <a:r>
              <a:rPr lang="en-US" sz="1800"/>
              <a:t>“Faking AI is an exhausting job. The workers at x.ai were sometimes putting in fourteen-hour shifts of annotating emails in order to sustain the illusion that the service was automated and functioning 24/7. They couldn’t leave at the end of the night until the queues of emails were finished” (65)</a:t>
            </a:r>
          </a:p>
        </p:txBody>
      </p:sp>
    </p:spTree>
    <p:extLst>
      <p:ext uri="{BB962C8B-B14F-4D97-AF65-F5344CB8AC3E}">
        <p14:creationId xmlns:p14="http://schemas.microsoft.com/office/powerpoint/2010/main" val="2429377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AC089448-0F97-BB92-2D8D-2CF57616E622}"/>
              </a:ext>
            </a:extLst>
          </p:cNvPr>
          <p:cNvSpPr>
            <a:spLocks noGrp="1"/>
          </p:cNvSpPr>
          <p:nvPr>
            <p:ph type="title"/>
          </p:nvPr>
        </p:nvSpPr>
        <p:spPr>
          <a:xfrm>
            <a:off x="683609" y="764372"/>
            <a:ext cx="3173688" cy="5216013"/>
          </a:xfrm>
        </p:spPr>
        <p:txBody>
          <a:bodyPr>
            <a:normAutofit/>
          </a:bodyPr>
          <a:lstStyle/>
          <a:p>
            <a:r>
              <a:rPr lang="en-US" dirty="0"/>
              <a:t>Potemkin AI </a:t>
            </a:r>
          </a:p>
        </p:txBody>
      </p:sp>
      <p:cxnSp>
        <p:nvCxnSpPr>
          <p:cNvPr id="10" name="Straight Connector 9">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28E24B0-9BB2-D864-73B8-5A18AA1C56D8}"/>
              </a:ext>
            </a:extLst>
          </p:cNvPr>
          <p:cNvSpPr>
            <a:spLocks noGrp="1"/>
          </p:cNvSpPr>
          <p:nvPr>
            <p:ph idx="1"/>
          </p:nvPr>
        </p:nvSpPr>
        <p:spPr>
          <a:xfrm>
            <a:off x="4370138" y="764372"/>
            <a:ext cx="7086600" cy="5216013"/>
          </a:xfrm>
        </p:spPr>
        <p:txBody>
          <a:bodyPr anchor="ctr">
            <a:normAutofit/>
          </a:bodyPr>
          <a:lstStyle/>
          <a:p>
            <a:r>
              <a:rPr lang="en-US" sz="2000"/>
              <a:t>“We could think of this as a kind of Potemkin AI—little more than facades, designed to demonstrate to investors and a credulous media what an automated system would look like while actually relying on human labor in the background. In a charitable reading, these facades are an illustration of what the system might be capable of when fully realized, or a “minimum viable product” designed to demonstrate a concept. In a less charitable reading, Potemkin AI systems are a form of deception perpetrated by technology vendors eager to stake a claim in the lucrative tech space”  (65)</a:t>
            </a:r>
          </a:p>
        </p:txBody>
      </p:sp>
    </p:spTree>
    <p:extLst>
      <p:ext uri="{BB962C8B-B14F-4D97-AF65-F5344CB8AC3E}">
        <p14:creationId xmlns:p14="http://schemas.microsoft.com/office/powerpoint/2010/main" val="95958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15FA5E9-6A0B-4A0F-8F65-04FF17AE1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69E9129-40A7-431A-9059-A3164DCE6B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4D14BCC2-98F0-78E4-669F-871D1036A8F7}"/>
              </a:ext>
            </a:extLst>
          </p:cNvPr>
          <p:cNvSpPr>
            <a:spLocks noGrp="1"/>
          </p:cNvSpPr>
          <p:nvPr>
            <p:ph type="title"/>
          </p:nvPr>
        </p:nvSpPr>
        <p:spPr>
          <a:xfrm>
            <a:off x="685800" y="888665"/>
            <a:ext cx="3306744" cy="1293028"/>
          </a:xfrm>
        </p:spPr>
        <p:txBody>
          <a:bodyPr>
            <a:normAutofit/>
          </a:bodyPr>
          <a:lstStyle/>
          <a:p>
            <a:r>
              <a:rPr lang="en-US" sz="3200"/>
              <a:t>The Theranos Fraud</a:t>
            </a:r>
          </a:p>
        </p:txBody>
      </p:sp>
      <p:sp>
        <p:nvSpPr>
          <p:cNvPr id="8" name="Content Placeholder 7">
            <a:extLst>
              <a:ext uri="{FF2B5EF4-FFF2-40B4-BE49-F238E27FC236}">
                <a16:creationId xmlns:a16="http://schemas.microsoft.com/office/drawing/2014/main" id="{76B2909D-5454-A027-47CE-8D9A3DA32045}"/>
              </a:ext>
            </a:extLst>
          </p:cNvPr>
          <p:cNvSpPr>
            <a:spLocks noGrp="1"/>
          </p:cNvSpPr>
          <p:nvPr>
            <p:ph idx="1"/>
          </p:nvPr>
        </p:nvSpPr>
        <p:spPr>
          <a:xfrm>
            <a:off x="685801" y="2334827"/>
            <a:ext cx="3306742" cy="3883858"/>
          </a:xfrm>
        </p:spPr>
        <p:txBody>
          <a:bodyPr>
            <a:normAutofit/>
          </a:bodyPr>
          <a:lstStyle/>
          <a:p>
            <a:r>
              <a:rPr lang="en-US" sz="1600" dirty="0"/>
              <a:t>Notice Elizabeth Holmes talk about this machine when it was legally proven they knew the machine never worked</a:t>
            </a:r>
          </a:p>
        </p:txBody>
      </p:sp>
      <p:sp>
        <p:nvSpPr>
          <p:cNvPr id="15" name="Rounded Rectangle 14">
            <a:extLst>
              <a:ext uri="{FF2B5EF4-FFF2-40B4-BE49-F238E27FC236}">
                <a16:creationId xmlns:a16="http://schemas.microsoft.com/office/drawing/2014/main" id="{6BFDDC8F-8D60-424D-8471-B32F1CB03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1066164"/>
            <a:ext cx="6765949" cy="5148371"/>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descr="Inside the Theranos lab with Elizabeth Holmes">
            <a:hlinkClick r:id="" action="ppaction://media"/>
            <a:extLst>
              <a:ext uri="{FF2B5EF4-FFF2-40B4-BE49-F238E27FC236}">
                <a16:creationId xmlns:a16="http://schemas.microsoft.com/office/drawing/2014/main" id="{1D9B9F23-FEA0-0D4E-87DD-8532B570380F}"/>
              </a:ext>
            </a:extLst>
          </p:cNvPr>
          <p:cNvPicPr>
            <a:picLocks noRot="1" noChangeAspect="1"/>
          </p:cNvPicPr>
          <p:nvPr>
            <a:videoFile r:link="rId1"/>
          </p:nvPr>
        </p:nvPicPr>
        <p:blipFill>
          <a:blip r:embed="rId4"/>
          <a:stretch>
            <a:fillRect/>
          </a:stretch>
        </p:blipFill>
        <p:spPr>
          <a:xfrm>
            <a:off x="4955339" y="1909391"/>
            <a:ext cx="6127287" cy="3461917"/>
          </a:xfrm>
          <a:prstGeom prst="rect">
            <a:avLst/>
          </a:prstGeom>
        </p:spPr>
      </p:pic>
    </p:spTree>
    <p:extLst>
      <p:ext uri="{BB962C8B-B14F-4D97-AF65-F5344CB8AC3E}">
        <p14:creationId xmlns:p14="http://schemas.microsoft.com/office/powerpoint/2010/main" val="118510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15FA5E9-6A0B-4A0F-8F65-04FF17AE1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69E9129-40A7-431A-9059-A3164DCE6B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4D14BCC2-98F0-78E4-669F-871D1036A8F7}"/>
              </a:ext>
            </a:extLst>
          </p:cNvPr>
          <p:cNvSpPr>
            <a:spLocks noGrp="1"/>
          </p:cNvSpPr>
          <p:nvPr>
            <p:ph type="title"/>
          </p:nvPr>
        </p:nvSpPr>
        <p:spPr>
          <a:xfrm>
            <a:off x="685800" y="888665"/>
            <a:ext cx="3306744" cy="1293028"/>
          </a:xfrm>
        </p:spPr>
        <p:txBody>
          <a:bodyPr>
            <a:normAutofit/>
          </a:bodyPr>
          <a:lstStyle/>
          <a:p>
            <a:r>
              <a:rPr lang="en-US" sz="3200"/>
              <a:t>The Theranos Fraud</a:t>
            </a:r>
          </a:p>
        </p:txBody>
      </p:sp>
      <p:sp>
        <p:nvSpPr>
          <p:cNvPr id="8" name="Content Placeholder 7">
            <a:extLst>
              <a:ext uri="{FF2B5EF4-FFF2-40B4-BE49-F238E27FC236}">
                <a16:creationId xmlns:a16="http://schemas.microsoft.com/office/drawing/2014/main" id="{76B2909D-5454-A027-47CE-8D9A3DA32045}"/>
              </a:ext>
            </a:extLst>
          </p:cNvPr>
          <p:cNvSpPr>
            <a:spLocks noGrp="1"/>
          </p:cNvSpPr>
          <p:nvPr>
            <p:ph idx="1"/>
          </p:nvPr>
        </p:nvSpPr>
        <p:spPr>
          <a:xfrm>
            <a:off x="685801" y="2334827"/>
            <a:ext cx="3306742" cy="3883858"/>
          </a:xfrm>
        </p:spPr>
        <p:txBody>
          <a:bodyPr>
            <a:normAutofit/>
          </a:bodyPr>
          <a:lstStyle/>
          <a:p>
            <a:r>
              <a:rPr lang="en-US" sz="1600" dirty="0"/>
              <a:t>Notice Elizabeth Holmes talk about this machine when it was legally proven they knew the machine </a:t>
            </a:r>
            <a:r>
              <a:rPr lang="en-US" sz="1600"/>
              <a:t>never worked</a:t>
            </a:r>
          </a:p>
        </p:txBody>
      </p:sp>
      <p:sp>
        <p:nvSpPr>
          <p:cNvPr id="15" name="Rounded Rectangle 14">
            <a:extLst>
              <a:ext uri="{FF2B5EF4-FFF2-40B4-BE49-F238E27FC236}">
                <a16:creationId xmlns:a16="http://schemas.microsoft.com/office/drawing/2014/main" id="{6BFDDC8F-8D60-424D-8471-B32F1CB03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1066164"/>
            <a:ext cx="6765949" cy="5148371"/>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descr="How Elizabeth Holmes' rhetoric changed over time">
            <a:hlinkClick r:id="" action="ppaction://media"/>
            <a:extLst>
              <a:ext uri="{FF2B5EF4-FFF2-40B4-BE49-F238E27FC236}">
                <a16:creationId xmlns:a16="http://schemas.microsoft.com/office/drawing/2014/main" id="{0E72DFD8-2359-D39A-D7D5-392DAAC040D6}"/>
              </a:ext>
            </a:extLst>
          </p:cNvPr>
          <p:cNvPicPr>
            <a:picLocks noRot="1" noChangeAspect="1"/>
          </p:cNvPicPr>
          <p:nvPr>
            <a:videoFile r:link="rId1"/>
          </p:nvPr>
        </p:nvPicPr>
        <p:blipFill>
          <a:blip r:embed="rId4"/>
          <a:stretch>
            <a:fillRect/>
          </a:stretch>
        </p:blipFill>
        <p:spPr>
          <a:xfrm>
            <a:off x="4800600" y="1183341"/>
            <a:ext cx="6521403" cy="4908177"/>
          </a:xfrm>
          <a:prstGeom prst="rect">
            <a:avLst/>
          </a:prstGeom>
        </p:spPr>
      </p:pic>
    </p:spTree>
    <p:extLst>
      <p:ext uri="{BB962C8B-B14F-4D97-AF65-F5344CB8AC3E}">
        <p14:creationId xmlns:p14="http://schemas.microsoft.com/office/powerpoint/2010/main" val="95439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E135-75D6-7180-F485-3957ACEC6254}"/>
              </a:ext>
            </a:extLst>
          </p:cNvPr>
          <p:cNvSpPr>
            <a:spLocks noGrp="1"/>
          </p:cNvSpPr>
          <p:nvPr>
            <p:ph type="title"/>
          </p:nvPr>
        </p:nvSpPr>
        <p:spPr/>
        <p:txBody>
          <a:bodyPr/>
          <a:lstStyle/>
          <a:p>
            <a:r>
              <a:rPr lang="en-US" strike="sngStrike" dirty="0" err="1"/>
              <a:t>Fauxtomation</a:t>
            </a:r>
            <a:r>
              <a:rPr lang="en-US" strike="sngStrike" dirty="0"/>
              <a:t> </a:t>
            </a:r>
          </a:p>
        </p:txBody>
      </p:sp>
      <p:sp>
        <p:nvSpPr>
          <p:cNvPr id="3" name="Content Placeholder 2">
            <a:extLst>
              <a:ext uri="{FF2B5EF4-FFF2-40B4-BE49-F238E27FC236}">
                <a16:creationId xmlns:a16="http://schemas.microsoft.com/office/drawing/2014/main" id="{BA29AEE9-101D-74BA-D68E-CD6901D089DA}"/>
              </a:ext>
            </a:extLst>
          </p:cNvPr>
          <p:cNvSpPr>
            <a:spLocks noGrp="1"/>
          </p:cNvSpPr>
          <p:nvPr>
            <p:ph idx="1"/>
          </p:nvPr>
        </p:nvSpPr>
        <p:spPr/>
        <p:txBody>
          <a:bodyPr>
            <a:normAutofit/>
          </a:bodyPr>
          <a:lstStyle/>
          <a:p>
            <a:r>
              <a:rPr lang="en-US" dirty="0"/>
              <a:t>“The true labor costs of AI are being consistently downplayed and glossed over, but the forces driving this performance run deeper than merely marketing trickery. It is part of a tradition of exploitation and deskilling, where people must do more tedious and repetitive work to back-fill for automated systems, for a result that may be less effective or reliable than what it replaced. But this approach can scale—producing cost reductions and profit increases while obscuring how much it depends on remote workers being paid subsistence wages and off-loading additional tasks of maintenance or error-checking to consumers” (66)</a:t>
            </a:r>
          </a:p>
        </p:txBody>
      </p:sp>
    </p:spTree>
    <p:extLst>
      <p:ext uri="{BB962C8B-B14F-4D97-AF65-F5344CB8AC3E}">
        <p14:creationId xmlns:p14="http://schemas.microsoft.com/office/powerpoint/2010/main" val="3954223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23CE-C905-F011-5083-25E0831132C8}"/>
              </a:ext>
            </a:extLst>
          </p:cNvPr>
          <p:cNvSpPr>
            <a:spLocks noGrp="1"/>
          </p:cNvSpPr>
          <p:nvPr>
            <p:ph type="title"/>
          </p:nvPr>
        </p:nvSpPr>
        <p:spPr>
          <a:xfrm>
            <a:off x="619759" y="764373"/>
            <a:ext cx="6257291" cy="1293028"/>
          </a:xfrm>
        </p:spPr>
        <p:txBody>
          <a:bodyPr>
            <a:normAutofit/>
          </a:bodyPr>
          <a:lstStyle/>
          <a:p>
            <a:r>
              <a:rPr lang="en-US" dirty="0"/>
              <a:t>Proletarianization </a:t>
            </a:r>
          </a:p>
        </p:txBody>
      </p:sp>
      <p:sp>
        <p:nvSpPr>
          <p:cNvPr id="9" name="Content Placeholder 8">
            <a:extLst>
              <a:ext uri="{FF2B5EF4-FFF2-40B4-BE49-F238E27FC236}">
                <a16:creationId xmlns:a16="http://schemas.microsoft.com/office/drawing/2014/main" id="{C220111C-479C-853C-EAFA-BD453860E62D}"/>
              </a:ext>
            </a:extLst>
          </p:cNvPr>
          <p:cNvSpPr>
            <a:spLocks noGrp="1"/>
          </p:cNvSpPr>
          <p:nvPr>
            <p:ph idx="1"/>
          </p:nvPr>
        </p:nvSpPr>
        <p:spPr>
          <a:xfrm>
            <a:off x="619760" y="2194560"/>
            <a:ext cx="6257290" cy="4024125"/>
          </a:xfrm>
        </p:spPr>
        <p:txBody>
          <a:bodyPr>
            <a:normAutofit/>
          </a:bodyPr>
          <a:lstStyle/>
          <a:p>
            <a:r>
              <a:rPr lang="en-US" dirty="0"/>
              <a:t>Bernard </a:t>
            </a:r>
            <a:r>
              <a:rPr lang="en-US" dirty="0" err="1"/>
              <a:t>Stiegler’s</a:t>
            </a:r>
            <a:r>
              <a:rPr lang="en-US" dirty="0"/>
              <a:t> theory that AI is part of a broader history of automation, which de-skills workers and takes away the </a:t>
            </a:r>
            <a:r>
              <a:rPr lang="en-US" dirty="0" err="1"/>
              <a:t>knoweldge</a:t>
            </a:r>
            <a:r>
              <a:rPr lang="en-US" dirty="0"/>
              <a:t> of </a:t>
            </a:r>
            <a:r>
              <a:rPr lang="en-US" i="1" dirty="0"/>
              <a:t>how to do</a:t>
            </a:r>
            <a:r>
              <a:rPr lang="en-US" dirty="0"/>
              <a:t>, which in turn takes away knowledge of </a:t>
            </a:r>
            <a:r>
              <a:rPr lang="en-US" i="1" dirty="0"/>
              <a:t>how to live </a:t>
            </a:r>
          </a:p>
          <a:p>
            <a:r>
              <a:rPr lang="en-US" dirty="0"/>
              <a:t>He suggests we need better educational institutions that protect that passing down of how to live, so that future generations don’t turn to violent outbursts when they are deprived of symbol making (what he calls ‘symbolic misery’)</a:t>
            </a:r>
          </a:p>
        </p:txBody>
      </p:sp>
      <p:sp useBgFill="1">
        <p:nvSpPr>
          <p:cNvPr id="22" name="Rectangle 21">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in a brown jacket&#10;&#10;Description automatically generated">
            <a:extLst>
              <a:ext uri="{FF2B5EF4-FFF2-40B4-BE49-F238E27FC236}">
                <a16:creationId xmlns:a16="http://schemas.microsoft.com/office/drawing/2014/main" id="{5D31A193-630C-BE2C-12CE-8C041F12DBF2}"/>
              </a:ext>
            </a:extLst>
          </p:cNvPr>
          <p:cNvPicPr>
            <a:picLocks noChangeAspect="1"/>
          </p:cNvPicPr>
          <p:nvPr/>
        </p:nvPicPr>
        <p:blipFill>
          <a:blip r:embed="rId2">
            <a:extLst>
              <a:ext uri="{BEBA8EAE-BF5A-486C-A8C5-ECC9F3942E4B}">
                <a14:imgProps xmlns:a14="http://schemas.microsoft.com/office/drawing/2010/main">
                  <a14:imgLayer r:embed="rId3">
                    <a14:imgEffect>
                      <a14:artisticPencilGrayscale/>
                    </a14:imgEffect>
                  </a14:imgLayer>
                </a14:imgProps>
              </a:ext>
            </a:extLst>
          </a:blip>
          <a:srcRect l="16322" r="40072"/>
          <a:stretch>
            <a:fillRect/>
          </a:stretch>
        </p:blipFill>
        <p:spPr>
          <a:xfrm>
            <a:off x="7519416" y="10"/>
            <a:ext cx="4672584" cy="6857989"/>
          </a:xfrm>
          <a:prstGeom prst="rect">
            <a:avLst/>
          </a:prstGeom>
        </p:spPr>
      </p:pic>
    </p:spTree>
    <p:extLst>
      <p:ext uri="{BB962C8B-B14F-4D97-AF65-F5344CB8AC3E}">
        <p14:creationId xmlns:p14="http://schemas.microsoft.com/office/powerpoint/2010/main" val="374417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A5387D-64D8-4D6C-B109-FF4E81DF6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computer screen&#10;&#10;Description automatically generated">
            <a:extLst>
              <a:ext uri="{FF2B5EF4-FFF2-40B4-BE49-F238E27FC236}">
                <a16:creationId xmlns:a16="http://schemas.microsoft.com/office/drawing/2014/main" id="{9EDA8ADB-06B4-48C8-403D-EF54C206B5FD}"/>
              </a:ext>
            </a:extLst>
          </p:cNvPr>
          <p:cNvPicPr>
            <a:picLocks noChangeAspect="1"/>
          </p:cNvPicPr>
          <p:nvPr/>
        </p:nvPicPr>
        <p:blipFill>
          <a:blip r:embed="rId2">
            <a:alphaModFix amt="30000"/>
          </a:blip>
          <a:srcRect l="9265" t="24882" r="26985" b="10000"/>
          <a:stretch/>
        </p:blipFill>
        <p:spPr>
          <a:xfrm>
            <a:off x="0" y="-61280"/>
            <a:ext cx="12192000" cy="6919280"/>
          </a:xfrm>
          <a:prstGeom prst="rect">
            <a:avLst/>
          </a:prstGeom>
        </p:spPr>
      </p:pic>
      <p:sp>
        <p:nvSpPr>
          <p:cNvPr id="2" name="Title 1">
            <a:extLst>
              <a:ext uri="{FF2B5EF4-FFF2-40B4-BE49-F238E27FC236}">
                <a16:creationId xmlns:a16="http://schemas.microsoft.com/office/drawing/2014/main" id="{CC229CE0-8178-C77C-8917-BD5788CF580D}"/>
              </a:ext>
            </a:extLst>
          </p:cNvPr>
          <p:cNvSpPr>
            <a:spLocks noGrp="1"/>
          </p:cNvSpPr>
          <p:nvPr>
            <p:ph type="title"/>
          </p:nvPr>
        </p:nvSpPr>
        <p:spPr>
          <a:xfrm>
            <a:off x="2895600" y="764373"/>
            <a:ext cx="8610600" cy="1293028"/>
          </a:xfrm>
        </p:spPr>
        <p:txBody>
          <a:bodyPr>
            <a:normAutofit/>
          </a:bodyPr>
          <a:lstStyle/>
          <a:p>
            <a:r>
              <a:rPr lang="en-US" dirty="0"/>
              <a:t>Mechanical Turks </a:t>
            </a:r>
          </a:p>
        </p:txBody>
      </p:sp>
    </p:spTree>
    <p:extLst>
      <p:ext uri="{BB962C8B-B14F-4D97-AF65-F5344CB8AC3E}">
        <p14:creationId xmlns:p14="http://schemas.microsoft.com/office/powerpoint/2010/main" val="3211662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184FA60-56E6-4C39-B1D1-F8DA36DE1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87E875-9775-3291-3902-F893AAEF60D1}"/>
              </a:ext>
            </a:extLst>
          </p:cNvPr>
          <p:cNvSpPr>
            <a:spLocks noGrp="1"/>
          </p:cNvSpPr>
          <p:nvPr>
            <p:ph idx="1"/>
          </p:nvPr>
        </p:nvSpPr>
        <p:spPr>
          <a:xfrm>
            <a:off x="804334" y="630827"/>
            <a:ext cx="9222535" cy="3845311"/>
          </a:xfrm>
        </p:spPr>
        <p:txBody>
          <a:bodyPr anchor="ctr">
            <a:normAutofit/>
          </a:bodyPr>
          <a:lstStyle/>
          <a:p>
            <a:r>
              <a:rPr lang="en-US" sz="2000"/>
              <a:t>“Controlling time becomes another way to manage bodies. In service and fast-food industries, time is measured down to the second. Assembly line workers cooking burgers at McDonald’s are assessed for meeting such targets as five seconds to process screen-based orders, twenty-two seconds to assemble a sandwich, and fourteen seconds to wrap the food. Strict adherence to the clock removes margin for error from the system. The slightest delay (a customer taking too long to order, a coffee machine failing, an employee calling in sick) can result in a cascading ripple of delays, warning sounds, and management notifications” (74-75)</a:t>
            </a:r>
          </a:p>
          <a:p>
            <a:endParaRPr lang="en-US" sz="2000"/>
          </a:p>
        </p:txBody>
      </p:sp>
      <p:pic>
        <p:nvPicPr>
          <p:cNvPr id="10" name="Picture 9">
            <a:extLst>
              <a:ext uri="{FF2B5EF4-FFF2-40B4-BE49-F238E27FC236}">
                <a16:creationId xmlns:a16="http://schemas.microsoft.com/office/drawing/2014/main" id="{2379EDAE-484B-4269-A72D-054EACF2A7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 r="39605" b="7018"/>
          <a:stretch/>
        </p:blipFill>
        <p:spPr>
          <a:xfrm rot="16200000">
            <a:off x="7867649" y="2533648"/>
            <a:ext cx="6858001" cy="1790700"/>
          </a:xfrm>
          <a:prstGeom prst="rect">
            <a:avLst/>
          </a:prstGeom>
        </p:spPr>
      </p:pic>
      <p:sp>
        <p:nvSpPr>
          <p:cNvPr id="2" name="Title 1">
            <a:extLst>
              <a:ext uri="{FF2B5EF4-FFF2-40B4-BE49-F238E27FC236}">
                <a16:creationId xmlns:a16="http://schemas.microsoft.com/office/drawing/2014/main" id="{30F0C9F2-5987-A802-3C50-D9E98A56A28F}"/>
              </a:ext>
            </a:extLst>
          </p:cNvPr>
          <p:cNvSpPr>
            <a:spLocks noGrp="1"/>
          </p:cNvSpPr>
          <p:nvPr>
            <p:ph type="title"/>
          </p:nvPr>
        </p:nvSpPr>
        <p:spPr>
          <a:xfrm>
            <a:off x="1001486" y="4771908"/>
            <a:ext cx="9845190" cy="1293028"/>
          </a:xfrm>
        </p:spPr>
        <p:txBody>
          <a:bodyPr>
            <a:normAutofit/>
          </a:bodyPr>
          <a:lstStyle/>
          <a:p>
            <a:pPr algn="l"/>
            <a:r>
              <a:rPr lang="en-US" dirty="0"/>
              <a:t>Lords of time </a:t>
            </a:r>
            <a:endParaRPr lang="en-US"/>
          </a:p>
        </p:txBody>
      </p:sp>
    </p:spTree>
    <p:extLst>
      <p:ext uri="{BB962C8B-B14F-4D97-AF65-F5344CB8AC3E}">
        <p14:creationId xmlns:p14="http://schemas.microsoft.com/office/powerpoint/2010/main" val="1377072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5577CC7-6B96-4908-84E4-0D2AC01834E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9" name="Picture 18">
            <a:extLst>
              <a:ext uri="{FF2B5EF4-FFF2-40B4-BE49-F238E27FC236}">
                <a16:creationId xmlns:a16="http://schemas.microsoft.com/office/drawing/2014/main" id="{3094519A-B61A-4BE2-9E40-30E744081B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1" name="Rectangle 20">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Long shot of a train track&#10;&#10;Description automatically generated">
            <a:extLst>
              <a:ext uri="{FF2B5EF4-FFF2-40B4-BE49-F238E27FC236}">
                <a16:creationId xmlns:a16="http://schemas.microsoft.com/office/drawing/2014/main" id="{FC0B9D40-A1D3-7E0A-BAC0-54A464034315}"/>
              </a:ext>
            </a:extLst>
          </p:cNvPr>
          <p:cNvPicPr>
            <a:picLocks noChangeAspect="1"/>
          </p:cNvPicPr>
          <p:nvPr/>
        </p:nvPicPr>
        <p:blipFill>
          <a:blip r:embed="rId4">
            <a:alphaModFix amt="40000"/>
          </a:blip>
          <a:srcRect t="14449"/>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854A0EF0-BEB7-F815-7F90-9CD99475501B}"/>
              </a:ext>
            </a:extLst>
          </p:cNvPr>
          <p:cNvSpPr>
            <a:spLocks noGrp="1"/>
          </p:cNvSpPr>
          <p:nvPr>
            <p:ph type="title"/>
          </p:nvPr>
        </p:nvSpPr>
        <p:spPr>
          <a:xfrm>
            <a:off x="1371600" y="3014139"/>
            <a:ext cx="9448800" cy="1825096"/>
          </a:xfrm>
        </p:spPr>
        <p:txBody>
          <a:bodyPr vert="horz" lIns="91440" tIns="45720" rIns="91440" bIns="45720" rtlCol="0" anchor="b">
            <a:normAutofit/>
          </a:bodyPr>
          <a:lstStyle/>
          <a:p>
            <a:pPr algn="l"/>
            <a:r>
              <a:rPr lang="en-US" sz="6000"/>
              <a:t>From arbitrage to futures </a:t>
            </a:r>
          </a:p>
        </p:txBody>
      </p:sp>
    </p:spTree>
    <p:extLst>
      <p:ext uri="{BB962C8B-B14F-4D97-AF65-F5344CB8AC3E}">
        <p14:creationId xmlns:p14="http://schemas.microsoft.com/office/powerpoint/2010/main" val="183652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6E36DF5-8144-4788-BB59-F343B7046E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factory with a tall chimney&#10;&#10;Description automatically generated with medium confidence">
            <a:extLst>
              <a:ext uri="{FF2B5EF4-FFF2-40B4-BE49-F238E27FC236}">
                <a16:creationId xmlns:a16="http://schemas.microsoft.com/office/drawing/2014/main" id="{38DC986C-037A-62A3-6217-235B4C4F4A6F}"/>
              </a:ext>
            </a:extLst>
          </p:cNvPr>
          <p:cNvPicPr>
            <a:picLocks noChangeAspect="1"/>
          </p:cNvPicPr>
          <p:nvPr/>
        </p:nvPicPr>
        <p:blipFill>
          <a:blip r:embed="rId2"/>
          <a:srcRect l="6172" r="19811" b="4"/>
          <a:stretch>
            <a:fillRect/>
          </a:stretch>
        </p:blipFill>
        <p:spPr>
          <a:xfrm>
            <a:off x="5349607" y="746125"/>
            <a:ext cx="3314451" cy="3358380"/>
          </a:xfrm>
          <a:prstGeom prst="rect">
            <a:avLst/>
          </a:prstGeom>
        </p:spPr>
      </p:pic>
      <p:sp>
        <p:nvSpPr>
          <p:cNvPr id="21" name="Round Single Corner Rectangle 17">
            <a:extLst>
              <a:ext uri="{FF2B5EF4-FFF2-40B4-BE49-F238E27FC236}">
                <a16:creationId xmlns:a16="http://schemas.microsoft.com/office/drawing/2014/main" id="{CF6B2B1D-DA67-4037-A828-2D0D966EB7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10817" y="1002026"/>
            <a:ext cx="2309217" cy="1684338"/>
          </a:xfrm>
          <a:prstGeom prst="round1Rect">
            <a:avLst>
              <a:gd name="adj" fmla="val 11295"/>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43366D5-A810-4949-AD77-7A69D28887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3732F938-3B96-9BCB-A37D-4C76E29FDB9D}"/>
              </a:ext>
            </a:extLst>
          </p:cNvPr>
          <p:cNvSpPr>
            <a:spLocks noGrp="1"/>
          </p:cNvSpPr>
          <p:nvPr>
            <p:ph type="title"/>
          </p:nvPr>
        </p:nvSpPr>
        <p:spPr>
          <a:xfrm>
            <a:off x="685799" y="764373"/>
            <a:ext cx="4124396" cy="1600200"/>
          </a:xfrm>
        </p:spPr>
        <p:txBody>
          <a:bodyPr anchor="b">
            <a:normAutofit/>
          </a:bodyPr>
          <a:lstStyle/>
          <a:p>
            <a:pPr algn="l"/>
            <a:r>
              <a:rPr lang="en-US" sz="3200"/>
              <a:t>Fordlandia!</a:t>
            </a:r>
          </a:p>
        </p:txBody>
      </p:sp>
      <p:sp>
        <p:nvSpPr>
          <p:cNvPr id="11" name="Content Placeholder 10">
            <a:extLst>
              <a:ext uri="{FF2B5EF4-FFF2-40B4-BE49-F238E27FC236}">
                <a16:creationId xmlns:a16="http://schemas.microsoft.com/office/drawing/2014/main" id="{84C5176F-B9A7-B3C7-A898-BE9020D87C27}"/>
              </a:ext>
            </a:extLst>
          </p:cNvPr>
          <p:cNvSpPr>
            <a:spLocks noGrp="1"/>
          </p:cNvSpPr>
          <p:nvPr>
            <p:ph idx="1"/>
          </p:nvPr>
        </p:nvSpPr>
        <p:spPr>
          <a:xfrm>
            <a:off x="685800" y="2364573"/>
            <a:ext cx="4124395" cy="3854112"/>
          </a:xfrm>
        </p:spPr>
        <p:txBody>
          <a:bodyPr>
            <a:normAutofit/>
          </a:bodyPr>
          <a:lstStyle/>
          <a:p>
            <a:r>
              <a:rPr lang="en-US" sz="1600"/>
              <a:t>Henry Ford bought some land in the Amazon so that he would have rubber for his car in a vertically integrated supply chain.  </a:t>
            </a:r>
          </a:p>
          <a:p>
            <a:r>
              <a:rPr lang="en-US" sz="1600"/>
              <a:t>He also imposed specific working conditions he thought were good for ‘the soul’—no caffeine or alcohol; mandatory working hours of 8-5 (in the Amazon, workers wanted to work very early, siesta, and very late, due to the heat); and </a:t>
            </a:r>
            <a:r>
              <a:rPr lang="en-US" sz="1600" b="1" i="1"/>
              <a:t>mandatory</a:t>
            </a:r>
            <a:r>
              <a:rPr lang="en-US" sz="1600"/>
              <a:t> line dancing to country music.</a:t>
            </a:r>
          </a:p>
          <a:p>
            <a:r>
              <a:rPr lang="en-US" sz="1600"/>
              <a:t>Of course, this led to riots and burning the place down—</a:t>
            </a:r>
            <a:r>
              <a:rPr lang="en-US" sz="1600" b="1" i="1"/>
              <a:t>twice</a:t>
            </a:r>
            <a:r>
              <a:rPr lang="en-US" sz="1600"/>
              <a:t>.</a:t>
            </a:r>
          </a:p>
        </p:txBody>
      </p:sp>
      <p:sp>
        <p:nvSpPr>
          <p:cNvPr id="25" name="Round Single Corner Rectangle 16">
            <a:extLst>
              <a:ext uri="{FF2B5EF4-FFF2-40B4-BE49-F238E27FC236}">
                <a16:creationId xmlns:a16="http://schemas.microsoft.com/office/drawing/2014/main" id="{5C733A54-F2A2-4FF4-8FC6-76D9407D3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6241840" y="4259603"/>
            <a:ext cx="2417253" cy="1840846"/>
          </a:xfrm>
          <a:prstGeom prst="round1Rect">
            <a:avLst>
              <a:gd name="adj" fmla="val 11295"/>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ook cover with a picture of a street and houses&#10;&#10;Description automatically generated">
            <a:extLst>
              <a:ext uri="{FF2B5EF4-FFF2-40B4-BE49-F238E27FC236}">
                <a16:creationId xmlns:a16="http://schemas.microsoft.com/office/drawing/2014/main" id="{F552F896-8E6D-2DC3-7479-3CC62EC94900}"/>
              </a:ext>
            </a:extLst>
          </p:cNvPr>
          <p:cNvPicPr>
            <a:picLocks noChangeAspect="1"/>
          </p:cNvPicPr>
          <p:nvPr/>
        </p:nvPicPr>
        <p:blipFill>
          <a:blip r:embed="rId4"/>
          <a:srcRect t="14660" r="3" b="3"/>
          <a:stretch>
            <a:fillRect/>
          </a:stretch>
        </p:blipFill>
        <p:spPr>
          <a:xfrm>
            <a:off x="8810817" y="2822889"/>
            <a:ext cx="2695383" cy="3532955"/>
          </a:xfrm>
          <a:prstGeom prst="rect">
            <a:avLst/>
          </a:prstGeom>
        </p:spPr>
      </p:pic>
    </p:spTree>
    <p:extLst>
      <p:ext uri="{BB962C8B-B14F-4D97-AF65-F5344CB8AC3E}">
        <p14:creationId xmlns:p14="http://schemas.microsoft.com/office/powerpoint/2010/main" val="2916337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A785FA-C071-43A3-A397-53F110441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654D573-EC63-4874-BAA1-1F203B95BF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00D63CA7-B326-C5BC-650B-676BA03E1F70}"/>
              </a:ext>
            </a:extLst>
          </p:cNvPr>
          <p:cNvSpPr>
            <a:spLocks noGrp="1"/>
          </p:cNvSpPr>
          <p:nvPr>
            <p:ph type="title"/>
          </p:nvPr>
        </p:nvSpPr>
        <p:spPr>
          <a:xfrm>
            <a:off x="685799" y="764373"/>
            <a:ext cx="3977639" cy="1600200"/>
          </a:xfrm>
        </p:spPr>
        <p:txBody>
          <a:bodyPr anchor="b">
            <a:normAutofit/>
          </a:bodyPr>
          <a:lstStyle/>
          <a:p>
            <a:pPr algn="l"/>
            <a:r>
              <a:rPr lang="en-US" sz="3200" dirty="0"/>
              <a:t>The rate </a:t>
            </a:r>
          </a:p>
        </p:txBody>
      </p:sp>
      <p:sp>
        <p:nvSpPr>
          <p:cNvPr id="3" name="Content Placeholder 2">
            <a:extLst>
              <a:ext uri="{FF2B5EF4-FFF2-40B4-BE49-F238E27FC236}">
                <a16:creationId xmlns:a16="http://schemas.microsoft.com/office/drawing/2014/main" id="{FA34D7FD-CBDA-4173-AE73-D586FF7EECD6}"/>
              </a:ext>
            </a:extLst>
          </p:cNvPr>
          <p:cNvSpPr>
            <a:spLocks noGrp="1"/>
          </p:cNvSpPr>
          <p:nvPr>
            <p:ph idx="1"/>
          </p:nvPr>
        </p:nvSpPr>
        <p:spPr>
          <a:xfrm>
            <a:off x="685800" y="2364573"/>
            <a:ext cx="3977639" cy="3854112"/>
          </a:xfrm>
        </p:spPr>
        <p:txBody>
          <a:bodyPr>
            <a:normAutofit/>
          </a:bodyPr>
          <a:lstStyle/>
          <a:p>
            <a:r>
              <a:rPr lang="en-US" sz="1600" dirty="0"/>
              <a:t>“</a:t>
            </a:r>
            <a:r>
              <a:rPr lang="en-US" sz="2400" dirty="0"/>
              <a:t>Controlling time—whether via the clocks for churches, trains, or data centers—has always been a function of controlling the political order” (70)</a:t>
            </a:r>
            <a:endParaRPr lang="en-US" sz="1600" dirty="0"/>
          </a:p>
        </p:txBody>
      </p:sp>
      <p:pic>
        <p:nvPicPr>
          <p:cNvPr id="5" name="Picture 4" descr="A screenshot of a computer&#10;&#10;Description automatically generated">
            <a:extLst>
              <a:ext uri="{FF2B5EF4-FFF2-40B4-BE49-F238E27FC236}">
                <a16:creationId xmlns:a16="http://schemas.microsoft.com/office/drawing/2014/main" id="{E7098247-FE86-8EF1-BA23-3FEFCBFBF125}"/>
              </a:ext>
            </a:extLst>
          </p:cNvPr>
          <p:cNvPicPr>
            <a:picLocks noChangeAspect="1"/>
          </p:cNvPicPr>
          <p:nvPr/>
        </p:nvPicPr>
        <p:blipFill>
          <a:blip r:embed="rId3"/>
          <a:srcRect l="17525" t="29117" r="33763" b="11471"/>
          <a:stretch/>
        </p:blipFill>
        <p:spPr>
          <a:xfrm>
            <a:off x="4972699" y="992205"/>
            <a:ext cx="6533501" cy="4980399"/>
          </a:xfrm>
          <a:prstGeom prst="rect">
            <a:avLst/>
          </a:prstGeom>
        </p:spPr>
      </p:pic>
    </p:spTree>
    <p:extLst>
      <p:ext uri="{BB962C8B-B14F-4D97-AF65-F5344CB8AC3E}">
        <p14:creationId xmlns:p14="http://schemas.microsoft.com/office/powerpoint/2010/main" val="2803522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98F72E4-936D-4465-8BCA-0354CDE8E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a:extLst>
              <a:ext uri="{FF2B5EF4-FFF2-40B4-BE49-F238E27FC236}">
                <a16:creationId xmlns:a16="http://schemas.microsoft.com/office/drawing/2014/main" id="{CA4F6CC0-58B8-3419-43FC-79FF78C6133E}"/>
              </a:ext>
            </a:extLst>
          </p:cNvPr>
          <p:cNvSpPr>
            <a:spLocks noGrp="1"/>
          </p:cNvSpPr>
          <p:nvPr>
            <p:ph idx="1"/>
          </p:nvPr>
        </p:nvSpPr>
        <p:spPr>
          <a:xfrm>
            <a:off x="685800" y="2364573"/>
            <a:ext cx="4124395" cy="3854112"/>
          </a:xfrm>
        </p:spPr>
        <p:txBody>
          <a:bodyPr>
            <a:normAutofit/>
          </a:bodyPr>
          <a:lstStyle/>
          <a:p>
            <a:r>
              <a:rPr lang="en-US" sz="1800" dirty="0"/>
              <a:t>The 2007 Writer’s Strike left networks in search of cheap and exploitable labor—enter reality TV</a:t>
            </a:r>
          </a:p>
          <a:p>
            <a:r>
              <a:rPr lang="en-US" sz="1800" dirty="0"/>
              <a:t>Reality TV explodes after the strike, where production costs drop and producers don’t have to deal with savvy showrunners or unionized actors—you want to be famous, do this ridiculous thing</a:t>
            </a:r>
          </a:p>
          <a:p>
            <a:r>
              <a:rPr lang="en-US" sz="1800" dirty="0"/>
              <a:t>Good thing nothing bad ever came of this medium…</a:t>
            </a:r>
          </a:p>
        </p:txBody>
      </p:sp>
      <p:pic>
        <p:nvPicPr>
          <p:cNvPr id="5" name="Content Placeholder 4" descr="A person sitting in a room&#10;&#10;Description automatically generated">
            <a:extLst>
              <a:ext uri="{FF2B5EF4-FFF2-40B4-BE49-F238E27FC236}">
                <a16:creationId xmlns:a16="http://schemas.microsoft.com/office/drawing/2014/main" id="{D7902F2D-E199-B534-F89D-44302A57D39A}"/>
              </a:ext>
            </a:extLst>
          </p:cNvPr>
          <p:cNvPicPr>
            <a:picLocks noChangeAspect="1"/>
          </p:cNvPicPr>
          <p:nvPr/>
        </p:nvPicPr>
        <p:blipFill>
          <a:blip r:embed="rId2"/>
          <a:srcRect l="18760" r="7223" b="4"/>
          <a:stretch>
            <a:fillRect/>
          </a:stretch>
        </p:blipFill>
        <p:spPr>
          <a:xfrm>
            <a:off x="5349607" y="746125"/>
            <a:ext cx="3314451" cy="3358380"/>
          </a:xfrm>
          <a:prstGeom prst="rect">
            <a:avLst/>
          </a:prstGeom>
        </p:spPr>
      </p:pic>
      <p:sp>
        <p:nvSpPr>
          <p:cNvPr id="27" name="Round Single Corner Rectangle 17">
            <a:extLst>
              <a:ext uri="{FF2B5EF4-FFF2-40B4-BE49-F238E27FC236}">
                <a16:creationId xmlns:a16="http://schemas.microsoft.com/office/drawing/2014/main" id="{21D5EFD7-F70A-49AA-BF3F-3D751CAE4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10817" y="1002026"/>
            <a:ext cx="2309217" cy="1684338"/>
          </a:xfrm>
          <a:prstGeom prst="round1Rect">
            <a:avLst>
              <a:gd name="adj" fmla="val 11295"/>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F556944B-E8B3-4EA0-8FB8-3BB2EF6B9D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D9C3F907-DB66-163B-95F4-89A057C8F19C}"/>
              </a:ext>
            </a:extLst>
          </p:cNvPr>
          <p:cNvSpPr>
            <a:spLocks noGrp="1"/>
          </p:cNvSpPr>
          <p:nvPr>
            <p:ph type="title"/>
          </p:nvPr>
        </p:nvSpPr>
        <p:spPr>
          <a:xfrm>
            <a:off x="685799" y="764373"/>
            <a:ext cx="4124396" cy="1600200"/>
          </a:xfrm>
        </p:spPr>
        <p:txBody>
          <a:bodyPr anchor="b">
            <a:normAutofit/>
          </a:bodyPr>
          <a:lstStyle/>
          <a:p>
            <a:pPr algn="l"/>
            <a:r>
              <a:rPr lang="en-US" sz="3200"/>
              <a:t>2007 writers strike</a:t>
            </a:r>
          </a:p>
        </p:txBody>
      </p:sp>
      <p:pic>
        <p:nvPicPr>
          <p:cNvPr id="9" name="Picture 8" descr="A group of people posing for a photo&#10;&#10;Description automatically generated">
            <a:extLst>
              <a:ext uri="{FF2B5EF4-FFF2-40B4-BE49-F238E27FC236}">
                <a16:creationId xmlns:a16="http://schemas.microsoft.com/office/drawing/2014/main" id="{4A25DD60-DE35-E809-E234-EA71924DB4FB}"/>
              </a:ext>
            </a:extLst>
          </p:cNvPr>
          <p:cNvPicPr>
            <a:picLocks noChangeAspect="1"/>
          </p:cNvPicPr>
          <p:nvPr/>
        </p:nvPicPr>
        <p:blipFill>
          <a:blip r:embed="rId4"/>
          <a:srcRect l="7570" r="5663" b="2"/>
          <a:stretch>
            <a:fillRect/>
          </a:stretch>
        </p:blipFill>
        <p:spPr>
          <a:xfrm>
            <a:off x="5349607" y="4263125"/>
            <a:ext cx="3314451" cy="2092720"/>
          </a:xfrm>
          <a:prstGeom prst="rect">
            <a:avLst/>
          </a:prstGeom>
        </p:spPr>
      </p:pic>
      <p:pic>
        <p:nvPicPr>
          <p:cNvPr id="7" name="Picture 6" descr="A person with long hair wearing a black dress&#10;&#10;Description automatically generated">
            <a:extLst>
              <a:ext uri="{FF2B5EF4-FFF2-40B4-BE49-F238E27FC236}">
                <a16:creationId xmlns:a16="http://schemas.microsoft.com/office/drawing/2014/main" id="{AAA7AA2A-E48F-98F4-6979-1BE07946878C}"/>
              </a:ext>
            </a:extLst>
          </p:cNvPr>
          <p:cNvPicPr>
            <a:picLocks noChangeAspect="1"/>
          </p:cNvPicPr>
          <p:nvPr/>
        </p:nvPicPr>
        <p:blipFill>
          <a:blip r:embed="rId5"/>
          <a:srcRect r="-1" b="8393"/>
          <a:stretch>
            <a:fillRect/>
          </a:stretch>
        </p:blipFill>
        <p:spPr>
          <a:xfrm>
            <a:off x="8810817" y="2822889"/>
            <a:ext cx="2695383" cy="3532955"/>
          </a:xfrm>
          <a:prstGeom prst="rect">
            <a:avLst/>
          </a:prstGeom>
        </p:spPr>
      </p:pic>
    </p:spTree>
    <p:extLst>
      <p:ext uri="{BB962C8B-B14F-4D97-AF65-F5344CB8AC3E}">
        <p14:creationId xmlns:p14="http://schemas.microsoft.com/office/powerpoint/2010/main" val="4092481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ounded Rectangle 14">
            <a:extLst>
              <a:ext uri="{FF2B5EF4-FFF2-40B4-BE49-F238E27FC236}">
                <a16:creationId xmlns:a16="http://schemas.microsoft.com/office/drawing/2014/main" id="{934B872D-6FE9-472A-9E92-342E41DA7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488DEBA6-2ED2-4FED-8AAB-2F855348DD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003">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4A79062D-5825-422A-AB4B-866D2D0F08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 r="69222"/>
          <a:stretch/>
        </p:blipFill>
        <p:spPr>
          <a:xfrm>
            <a:off x="-1" y="4667250"/>
            <a:ext cx="4629151" cy="2190750"/>
          </a:xfrm>
          <a:prstGeom prst="rect">
            <a:avLst/>
          </a:prstGeom>
        </p:spPr>
      </p:pic>
      <p:sp>
        <p:nvSpPr>
          <p:cNvPr id="2" name="Title 1">
            <a:extLst>
              <a:ext uri="{FF2B5EF4-FFF2-40B4-BE49-F238E27FC236}">
                <a16:creationId xmlns:a16="http://schemas.microsoft.com/office/drawing/2014/main" id="{571E54E3-90C5-8758-A299-4C9E62561AE3}"/>
              </a:ext>
            </a:extLst>
          </p:cNvPr>
          <p:cNvSpPr>
            <a:spLocks noGrp="1"/>
          </p:cNvSpPr>
          <p:nvPr>
            <p:ph type="title"/>
          </p:nvPr>
        </p:nvSpPr>
        <p:spPr>
          <a:xfrm>
            <a:off x="643466" y="804334"/>
            <a:ext cx="3471333" cy="5249333"/>
          </a:xfrm>
        </p:spPr>
        <p:txBody>
          <a:bodyPr>
            <a:normAutofit/>
          </a:bodyPr>
          <a:lstStyle/>
          <a:p>
            <a:r>
              <a:rPr lang="en-US" sz="3400">
                <a:solidFill>
                  <a:srgbClr val="FFFFFF"/>
                </a:solidFill>
              </a:rPr>
              <a:t>First labor organization to take on AI</a:t>
            </a:r>
          </a:p>
        </p:txBody>
      </p:sp>
      <p:sp>
        <p:nvSpPr>
          <p:cNvPr id="3" name="Content Placeholder 2">
            <a:extLst>
              <a:ext uri="{FF2B5EF4-FFF2-40B4-BE49-F238E27FC236}">
                <a16:creationId xmlns:a16="http://schemas.microsoft.com/office/drawing/2014/main" id="{C3FE9C16-DF3A-7D82-6413-02CB5BCBE682}"/>
              </a:ext>
            </a:extLst>
          </p:cNvPr>
          <p:cNvSpPr>
            <a:spLocks noGrp="1"/>
          </p:cNvSpPr>
          <p:nvPr>
            <p:ph idx="1"/>
          </p:nvPr>
        </p:nvSpPr>
        <p:spPr>
          <a:xfrm>
            <a:off x="5234722" y="804334"/>
            <a:ext cx="6271477" cy="5249333"/>
          </a:xfrm>
        </p:spPr>
        <p:txBody>
          <a:bodyPr anchor="ctr">
            <a:normAutofit/>
          </a:bodyPr>
          <a:lstStyle/>
          <a:p>
            <a:r>
              <a:rPr lang="en-US" sz="2000">
                <a:solidFill>
                  <a:schemeClr val="tx2"/>
                </a:solidFill>
              </a:rPr>
              <a:t>“Talent lawyer Darren Trattner notes that “a writer is defined in the basic agreement as a ‘person,’” and the WGA could theoretically forbid AI from working on guild projects — but functionally it might not be possible” </a:t>
            </a:r>
          </a:p>
          <a:p>
            <a:r>
              <a:rPr lang="en-US" sz="2000">
                <a:solidFill>
                  <a:schemeClr val="tx2"/>
                </a:solidFill>
              </a:rPr>
              <a:t>“As for writers, there may be room for compromise between letting AI generate entire projects and banning it, as Trattner notes: “When using AI, there is an ‘input’ and an ‘output.’ The input could be: ‘Write a screenplay about a boy who meets a girl, they break up and get back together. Turn that into a romantic comedy.’ The output is what AI generates from the input. If we cannot prevent AI, maybe the input always must be done by a WGA member” (Cullins, Kilkenny)</a:t>
            </a:r>
          </a:p>
        </p:txBody>
      </p:sp>
    </p:spTree>
    <p:extLst>
      <p:ext uri="{BB962C8B-B14F-4D97-AF65-F5344CB8AC3E}">
        <p14:creationId xmlns:p14="http://schemas.microsoft.com/office/powerpoint/2010/main" val="502477709"/>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A785FA-C071-43A3-A397-53F110441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654D573-EC63-4874-BAA1-1F203B95BF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8E4841D2-FBF6-B3BD-5E3E-4B05624679CB}"/>
              </a:ext>
            </a:extLst>
          </p:cNvPr>
          <p:cNvSpPr>
            <a:spLocks noGrp="1"/>
          </p:cNvSpPr>
          <p:nvPr>
            <p:ph type="title"/>
          </p:nvPr>
        </p:nvSpPr>
        <p:spPr>
          <a:xfrm>
            <a:off x="685799" y="764373"/>
            <a:ext cx="3977639" cy="1600200"/>
          </a:xfrm>
        </p:spPr>
        <p:txBody>
          <a:bodyPr anchor="b">
            <a:normAutofit/>
          </a:bodyPr>
          <a:lstStyle/>
          <a:p>
            <a:pPr algn="l"/>
            <a:r>
              <a:rPr lang="en-US" sz="3200" dirty="0"/>
              <a:t>King </a:t>
            </a:r>
            <a:r>
              <a:rPr lang="en-US" sz="3200" dirty="0" err="1"/>
              <a:t>Ludd</a:t>
            </a:r>
            <a:r>
              <a:rPr lang="en-US" sz="3200" dirty="0"/>
              <a:t> and smashing thing at work</a:t>
            </a:r>
          </a:p>
        </p:txBody>
      </p:sp>
      <p:sp>
        <p:nvSpPr>
          <p:cNvPr id="9" name="Content Placeholder 8">
            <a:extLst>
              <a:ext uri="{FF2B5EF4-FFF2-40B4-BE49-F238E27FC236}">
                <a16:creationId xmlns:a16="http://schemas.microsoft.com/office/drawing/2014/main" id="{9D87068A-FCAD-BC8C-45F8-74B45505EADD}"/>
              </a:ext>
            </a:extLst>
          </p:cNvPr>
          <p:cNvSpPr>
            <a:spLocks noGrp="1"/>
          </p:cNvSpPr>
          <p:nvPr>
            <p:ph idx="1"/>
          </p:nvPr>
        </p:nvSpPr>
        <p:spPr>
          <a:xfrm>
            <a:off x="685800" y="2364573"/>
            <a:ext cx="4410635" cy="3854112"/>
          </a:xfrm>
        </p:spPr>
        <p:txBody>
          <a:bodyPr>
            <a:normAutofit/>
          </a:bodyPr>
          <a:lstStyle/>
          <a:p>
            <a:r>
              <a:rPr lang="en-US" sz="1800" dirty="0"/>
              <a:t>In the first year Luddites smashed around 10,000 £ of weaving machinery </a:t>
            </a:r>
          </a:p>
          <a:p>
            <a:r>
              <a:rPr lang="en-US" sz="1800" dirty="0"/>
              <a:t>Luddites attempted to negotiate deals with manufacturers, wrote threatening letters, and made public statements; in return, the British gov’t sent troops to (Brutally) disband them, and formed informal spy networks to inform on their efforts </a:t>
            </a:r>
          </a:p>
          <a:p>
            <a:r>
              <a:rPr lang="en-US" sz="1800" dirty="0"/>
              <a:t>Machine breaking became a </a:t>
            </a:r>
            <a:r>
              <a:rPr lang="en-US" sz="1800" b="1" dirty="0"/>
              <a:t>capital offense</a:t>
            </a:r>
            <a:r>
              <a:rPr lang="en-US" sz="1800" dirty="0"/>
              <a:t>!</a:t>
            </a:r>
          </a:p>
        </p:txBody>
      </p:sp>
      <p:pic>
        <p:nvPicPr>
          <p:cNvPr id="5" name="Content Placeholder 4" descr="A screenshot of a computer&#10;&#10;Description automatically generated">
            <a:extLst>
              <a:ext uri="{FF2B5EF4-FFF2-40B4-BE49-F238E27FC236}">
                <a16:creationId xmlns:a16="http://schemas.microsoft.com/office/drawing/2014/main" id="{AD98E26E-6A89-3F5D-B878-219E8D4D5A71}"/>
              </a:ext>
            </a:extLst>
          </p:cNvPr>
          <p:cNvPicPr>
            <a:picLocks noChangeAspect="1"/>
          </p:cNvPicPr>
          <p:nvPr/>
        </p:nvPicPr>
        <p:blipFill>
          <a:blip r:embed="rId3"/>
          <a:srcRect l="50000" t="18619" r="7988" b="10730"/>
          <a:stretch/>
        </p:blipFill>
        <p:spPr>
          <a:xfrm>
            <a:off x="5636082" y="746126"/>
            <a:ext cx="5206734" cy="5472558"/>
          </a:xfrm>
          <a:prstGeom prst="rect">
            <a:avLst/>
          </a:prstGeom>
        </p:spPr>
      </p:pic>
    </p:spTree>
    <p:extLst>
      <p:ext uri="{BB962C8B-B14F-4D97-AF65-F5344CB8AC3E}">
        <p14:creationId xmlns:p14="http://schemas.microsoft.com/office/powerpoint/2010/main" val="1826118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A5387D-64D8-4D6C-B109-FF4E81DF6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lls of Newspaper">
            <a:extLst>
              <a:ext uri="{FF2B5EF4-FFF2-40B4-BE49-F238E27FC236}">
                <a16:creationId xmlns:a16="http://schemas.microsoft.com/office/drawing/2014/main" id="{467340E6-B401-8A6D-2EAB-EB0076F69CEB}"/>
              </a:ext>
            </a:extLst>
          </p:cNvPr>
          <p:cNvPicPr>
            <a:picLocks noChangeAspect="1"/>
          </p:cNvPicPr>
          <p:nvPr/>
        </p:nvPicPr>
        <p:blipFill>
          <a:blip r:embed="rId2">
            <a:alphaModFix amt="30000"/>
          </a:blip>
          <a:srcRect t="504" b="1522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A01277B-51EC-5367-3D78-E5D7943A1F41}"/>
              </a:ext>
            </a:extLst>
          </p:cNvPr>
          <p:cNvSpPr>
            <a:spLocks noGrp="1"/>
          </p:cNvSpPr>
          <p:nvPr>
            <p:ph type="title"/>
          </p:nvPr>
        </p:nvSpPr>
        <p:spPr>
          <a:xfrm>
            <a:off x="2895600" y="764373"/>
            <a:ext cx="8610600" cy="1293028"/>
          </a:xfrm>
        </p:spPr>
        <p:txBody>
          <a:bodyPr>
            <a:normAutofit/>
          </a:bodyPr>
          <a:lstStyle/>
          <a:p>
            <a:r>
              <a:rPr lang="en-US" dirty="0"/>
              <a:t>How to lose the PR War </a:t>
            </a:r>
          </a:p>
        </p:txBody>
      </p:sp>
      <p:sp>
        <p:nvSpPr>
          <p:cNvPr id="3" name="Content Placeholder 2">
            <a:extLst>
              <a:ext uri="{FF2B5EF4-FFF2-40B4-BE49-F238E27FC236}">
                <a16:creationId xmlns:a16="http://schemas.microsoft.com/office/drawing/2014/main" id="{A8BBF45C-15E9-AB8F-EE91-3481BB997958}"/>
              </a:ext>
            </a:extLst>
          </p:cNvPr>
          <p:cNvSpPr>
            <a:spLocks noGrp="1"/>
          </p:cNvSpPr>
          <p:nvPr>
            <p:ph idx="1"/>
          </p:nvPr>
        </p:nvSpPr>
        <p:spPr>
          <a:xfrm>
            <a:off x="685800" y="2194560"/>
            <a:ext cx="10820400" cy="4024125"/>
          </a:xfrm>
        </p:spPr>
        <p:txBody>
          <a:bodyPr>
            <a:normAutofit/>
          </a:bodyPr>
          <a:lstStyle/>
          <a:p>
            <a:r>
              <a:rPr lang="en-US" dirty="0"/>
              <a:t>“The crackdown on the movement also helped the word “Luddite” take on a new meaning. “The state actively sought to cast them in a negative light to make them look foolish—and, because they lost, and because the state had influence over many of the nation’s newspapers, the derogatory meaning stuck,” Merchant explains” (</a:t>
            </a:r>
            <a:r>
              <a:rPr lang="en-US" dirty="0" err="1"/>
              <a:t>Djangi</a:t>
            </a:r>
            <a:r>
              <a:rPr lang="en-US" dirty="0"/>
              <a:t>, 2025)</a:t>
            </a:r>
          </a:p>
        </p:txBody>
      </p:sp>
    </p:spTree>
    <p:extLst>
      <p:ext uri="{BB962C8B-B14F-4D97-AF65-F5344CB8AC3E}">
        <p14:creationId xmlns:p14="http://schemas.microsoft.com/office/powerpoint/2010/main" val="239748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ounded Rectangle 14">
            <a:extLst>
              <a:ext uri="{FF2B5EF4-FFF2-40B4-BE49-F238E27FC236}">
                <a16:creationId xmlns:a16="http://schemas.microsoft.com/office/drawing/2014/main" id="{934B872D-6FE9-472A-9E92-342E41DA7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488DEBA6-2ED2-4FED-8AAB-2F855348DD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003">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4A79062D-5825-422A-AB4B-866D2D0F08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 r="69222"/>
          <a:stretch/>
        </p:blipFill>
        <p:spPr>
          <a:xfrm>
            <a:off x="-1" y="4667250"/>
            <a:ext cx="4629151" cy="2190750"/>
          </a:xfrm>
          <a:prstGeom prst="rect">
            <a:avLst/>
          </a:prstGeom>
        </p:spPr>
      </p:pic>
      <p:sp>
        <p:nvSpPr>
          <p:cNvPr id="2" name="Title 1">
            <a:extLst>
              <a:ext uri="{FF2B5EF4-FFF2-40B4-BE49-F238E27FC236}">
                <a16:creationId xmlns:a16="http://schemas.microsoft.com/office/drawing/2014/main" id="{DC80A57F-464E-16F6-75FA-74070C33D015}"/>
              </a:ext>
            </a:extLst>
          </p:cNvPr>
          <p:cNvSpPr>
            <a:spLocks noGrp="1"/>
          </p:cNvSpPr>
          <p:nvPr>
            <p:ph type="title"/>
          </p:nvPr>
        </p:nvSpPr>
        <p:spPr>
          <a:xfrm>
            <a:off x="643466" y="804334"/>
            <a:ext cx="3471333" cy="5249333"/>
          </a:xfrm>
        </p:spPr>
        <p:txBody>
          <a:bodyPr>
            <a:normAutofit/>
          </a:bodyPr>
          <a:lstStyle/>
          <a:p>
            <a:r>
              <a:rPr lang="en-US" sz="3700">
                <a:solidFill>
                  <a:srgbClr val="FFFFFF"/>
                </a:solidFill>
              </a:rPr>
              <a:t>Napoleonic wars </a:t>
            </a:r>
          </a:p>
        </p:txBody>
      </p:sp>
      <p:sp>
        <p:nvSpPr>
          <p:cNvPr id="3" name="Content Placeholder 2">
            <a:extLst>
              <a:ext uri="{FF2B5EF4-FFF2-40B4-BE49-F238E27FC236}">
                <a16:creationId xmlns:a16="http://schemas.microsoft.com/office/drawing/2014/main" id="{204ECE42-82B6-AD26-14DB-B983F1E94E75}"/>
              </a:ext>
            </a:extLst>
          </p:cNvPr>
          <p:cNvSpPr>
            <a:spLocks noGrp="1"/>
          </p:cNvSpPr>
          <p:nvPr>
            <p:ph idx="1"/>
          </p:nvPr>
        </p:nvSpPr>
        <p:spPr>
          <a:xfrm>
            <a:off x="5234722" y="804334"/>
            <a:ext cx="6271477" cy="5249333"/>
          </a:xfrm>
        </p:spPr>
        <p:txBody>
          <a:bodyPr anchor="ctr">
            <a:normAutofit/>
          </a:bodyPr>
          <a:lstStyle/>
          <a:p>
            <a:r>
              <a:rPr lang="en-US" dirty="0">
                <a:solidFill>
                  <a:schemeClr val="tx2"/>
                </a:solidFill>
              </a:rPr>
              <a:t>From 1793 to 1815, these wars caused food shortages and unemployment </a:t>
            </a:r>
          </a:p>
          <a:p>
            <a:r>
              <a:rPr lang="en-US" dirty="0">
                <a:solidFill>
                  <a:schemeClr val="tx2"/>
                </a:solidFill>
              </a:rPr>
              <a:t>There’s also the ‘Year Without a Summer’ on the horizon, which only made this worse! (and is the vibe under which </a:t>
            </a:r>
            <a:r>
              <a:rPr lang="en-US" i="1" dirty="0">
                <a:solidFill>
                  <a:schemeClr val="tx2"/>
                </a:solidFill>
              </a:rPr>
              <a:t>Frankenstein</a:t>
            </a:r>
            <a:r>
              <a:rPr lang="en-US" dirty="0">
                <a:solidFill>
                  <a:schemeClr val="tx2"/>
                </a:solidFill>
              </a:rPr>
              <a:t> is written)</a:t>
            </a:r>
          </a:p>
          <a:p>
            <a:r>
              <a:rPr lang="en-US" dirty="0">
                <a:solidFill>
                  <a:schemeClr val="tx2"/>
                </a:solidFill>
              </a:rPr>
              <a:t>If you think of a Dickens novel, where there’s dirty children cleaning chimney sweeps and a literal scrooge, most of that is emanating from the disasters of automation, war, and consolidation of wealth</a:t>
            </a:r>
          </a:p>
          <a:p>
            <a:r>
              <a:rPr lang="en-US" dirty="0">
                <a:solidFill>
                  <a:schemeClr val="tx2"/>
                </a:solidFill>
              </a:rPr>
              <a:t>Do we see labor in </a:t>
            </a:r>
            <a:r>
              <a:rPr lang="en-US" i="1" dirty="0">
                <a:solidFill>
                  <a:schemeClr val="tx2"/>
                </a:solidFill>
              </a:rPr>
              <a:t>Frankenstein </a:t>
            </a:r>
            <a:r>
              <a:rPr lang="en-US" dirty="0">
                <a:solidFill>
                  <a:schemeClr val="tx2"/>
                </a:solidFill>
              </a:rPr>
              <a:t>outside of Justine? </a:t>
            </a:r>
          </a:p>
          <a:p>
            <a:endParaRPr lang="en-US" dirty="0">
              <a:solidFill>
                <a:schemeClr val="tx2"/>
              </a:solidFill>
            </a:endParaRPr>
          </a:p>
        </p:txBody>
      </p:sp>
    </p:spTree>
    <p:extLst>
      <p:ext uri="{BB962C8B-B14F-4D97-AF65-F5344CB8AC3E}">
        <p14:creationId xmlns:p14="http://schemas.microsoft.com/office/powerpoint/2010/main" val="285385089"/>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5577CC7-6B96-4908-84E4-0D2AC01834E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8" name="Picture 17">
            <a:extLst>
              <a:ext uri="{FF2B5EF4-FFF2-40B4-BE49-F238E27FC236}">
                <a16:creationId xmlns:a16="http://schemas.microsoft.com/office/drawing/2014/main" id="{3094519A-B61A-4BE2-9E40-30E744081B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0" name="Rectangle 19">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mputer with feathers on it&#10;&#10;Description automatically generated">
            <a:extLst>
              <a:ext uri="{FF2B5EF4-FFF2-40B4-BE49-F238E27FC236}">
                <a16:creationId xmlns:a16="http://schemas.microsoft.com/office/drawing/2014/main" id="{76F5BE04-A2AA-C8F6-1E60-92B424E776D7}"/>
              </a:ext>
            </a:extLst>
          </p:cNvPr>
          <p:cNvPicPr>
            <a:picLocks noChangeAspect="1"/>
          </p:cNvPicPr>
          <p:nvPr/>
        </p:nvPicPr>
        <p:blipFill>
          <a:blip r:embed="rId4">
            <a:alphaModFix amt="40000"/>
          </a:blip>
          <a:srcRect t="13024" r="-1" b="35788"/>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DD4D9B09-A4B7-D09F-0CEC-B005273BDBC1}"/>
              </a:ext>
            </a:extLst>
          </p:cNvPr>
          <p:cNvSpPr>
            <a:spLocks noGrp="1"/>
          </p:cNvSpPr>
          <p:nvPr>
            <p:ph type="title"/>
          </p:nvPr>
        </p:nvSpPr>
        <p:spPr>
          <a:xfrm>
            <a:off x="1371600" y="3014139"/>
            <a:ext cx="9448800" cy="1825096"/>
          </a:xfrm>
        </p:spPr>
        <p:txBody>
          <a:bodyPr vert="horz" lIns="91440" tIns="45720" rIns="91440" bIns="45720" rtlCol="0" anchor="b">
            <a:normAutofit/>
          </a:bodyPr>
          <a:lstStyle/>
          <a:p>
            <a:pPr algn="l"/>
            <a:r>
              <a:rPr lang="en-US" sz="6000"/>
              <a:t>AI is inevitable </a:t>
            </a:r>
          </a:p>
        </p:txBody>
      </p:sp>
    </p:spTree>
    <p:extLst>
      <p:ext uri="{BB962C8B-B14F-4D97-AF65-F5344CB8AC3E}">
        <p14:creationId xmlns:p14="http://schemas.microsoft.com/office/powerpoint/2010/main" val="18865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2D0D148-6F96-F94B-BD77-9F35F8E35DBE}">
  <we:reference id="wa200007130" version="1.0.0.1" store="en-US" storeType="OMEX"/>
  <we:alternateReferences>
    <we:reference id="wa200007130" version="1.0.0.1" store="wa20000713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Vapor Trail</Template>
  <TotalTime>11165</TotalTime>
  <Words>1628</Words>
  <Application>Microsoft Macintosh PowerPoint</Application>
  <PresentationFormat>Widescreen</PresentationFormat>
  <Paragraphs>69</Paragraphs>
  <Slides>24</Slides>
  <Notes>0</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Century Gothic</vt:lpstr>
      <vt:lpstr>Vapor Trail</vt:lpstr>
      <vt:lpstr>Writing in an age of Ai</vt:lpstr>
      <vt:lpstr>Is writing work?</vt:lpstr>
      <vt:lpstr>Amazon Fulfillment Center </vt:lpstr>
      <vt:lpstr>China’s dark factories </vt:lpstr>
      <vt:lpstr>The common refrain for the expansion of AI systems and process automation is that we are living in a time of beneficial human-AI collaboration. But this collaboration is not fairly negotiated. The terms are based on a significant power asymmetry—is there ever a choice not to collaborate with algorithmic systems? When a company introduces a new AI platform, workers are rarely allowed to opt out. This is less of a collaboration than a forced engagement, where workers are expected to re-skill, keep up, and unquestioningly accept each new technical development</vt:lpstr>
      <vt:lpstr>Back to the 1890’s (the gilded age!)</vt:lpstr>
      <vt:lpstr>Pre-History of AI</vt:lpstr>
      <vt:lpstr>Ghost work</vt:lpstr>
      <vt:lpstr>Potemkin AI </vt:lpstr>
      <vt:lpstr>The Theranos Fraud</vt:lpstr>
      <vt:lpstr>The Theranos Fraud</vt:lpstr>
      <vt:lpstr>Fauxtomation </vt:lpstr>
      <vt:lpstr>Proletarianization </vt:lpstr>
      <vt:lpstr>Mechanical Turks </vt:lpstr>
      <vt:lpstr>Lords of time </vt:lpstr>
      <vt:lpstr>From arbitrage to futures </vt:lpstr>
      <vt:lpstr>Fordlandia!</vt:lpstr>
      <vt:lpstr>The rate </vt:lpstr>
      <vt:lpstr>2007 writers strike</vt:lpstr>
      <vt:lpstr>First labor organization to take on AI</vt:lpstr>
      <vt:lpstr>King Ludd and smashing thing at work</vt:lpstr>
      <vt:lpstr>How to lose the PR War </vt:lpstr>
      <vt:lpstr>Napoleonic wars </vt:lpstr>
      <vt:lpstr>AI is inevitable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Foschia, Robert</dc:creator>
  <cp:lastModifiedBy>Foschia, Robert</cp:lastModifiedBy>
  <cp:revision>64</cp:revision>
  <dcterms:created xsi:type="dcterms:W3CDTF">2025-11-30T19:18:01Z</dcterms:created>
  <dcterms:modified xsi:type="dcterms:W3CDTF">2026-04-07T13:23:13Z</dcterms:modified>
</cp:coreProperties>
</file>