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21"/>
  </p:notesMasterIdLst>
  <p:sldIdLst>
    <p:sldId id="256" r:id="rId2"/>
    <p:sldId id="305" r:id="rId3"/>
    <p:sldId id="302" r:id="rId4"/>
    <p:sldId id="299" r:id="rId5"/>
    <p:sldId id="300" r:id="rId6"/>
    <p:sldId id="301" r:id="rId7"/>
    <p:sldId id="261" r:id="rId8"/>
    <p:sldId id="304" r:id="rId9"/>
    <p:sldId id="289" r:id="rId10"/>
    <p:sldId id="291" r:id="rId11"/>
    <p:sldId id="290" r:id="rId12"/>
    <p:sldId id="286" r:id="rId13"/>
    <p:sldId id="287" r:id="rId14"/>
    <p:sldId id="285" r:id="rId15"/>
    <p:sldId id="292" r:id="rId16"/>
    <p:sldId id="282" r:id="rId17"/>
    <p:sldId id="294" r:id="rId18"/>
    <p:sldId id="295" r:id="rId19"/>
    <p:sldId id="30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09"/>
    <p:restoredTop sz="94751"/>
  </p:normalViewPr>
  <p:slideViewPr>
    <p:cSldViewPr snapToGrid="0">
      <p:cViewPr varScale="1">
        <p:scale>
          <a:sx n="119" d="100"/>
          <a:sy n="119" d="100"/>
        </p:scale>
        <p:origin x="11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294DB4-596F-438D-8AD3-120438A4548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4657DF0-B59D-45BA-BF2B-25B89B85EDB4}">
      <dgm:prSet/>
      <dgm:spPr/>
      <dgm:t>
        <a:bodyPr/>
        <a:lstStyle/>
        <a:p>
          <a:r>
            <a:rPr lang="en-US" b="0" i="0" u="none" strike="noStrike">
              <a:effectLst/>
              <a:latin typeface="Graphik"/>
            </a:rPr>
            <a:t>General info: Includes age, location, occupation, family, and income</a:t>
          </a:r>
          <a:endParaRPr lang="en-US"/>
        </a:p>
      </dgm:t>
    </dgm:pt>
    <dgm:pt modelId="{8FD37F82-3C8D-4754-B3AC-F4B26F4BEBB2}" type="parTrans" cxnId="{32B9384D-4EBA-4436-A184-20B727A5A99C}">
      <dgm:prSet/>
      <dgm:spPr/>
      <dgm:t>
        <a:bodyPr/>
        <a:lstStyle/>
        <a:p>
          <a:endParaRPr lang="en-US"/>
        </a:p>
      </dgm:t>
    </dgm:pt>
    <dgm:pt modelId="{8360F76B-DF19-4ADA-A10D-FC86310DB488}" type="sibTrans" cxnId="{32B9384D-4EBA-4436-A184-20B727A5A99C}">
      <dgm:prSet/>
      <dgm:spPr/>
      <dgm:t>
        <a:bodyPr/>
        <a:lstStyle/>
        <a:p>
          <a:endParaRPr lang="en-US"/>
        </a:p>
      </dgm:t>
    </dgm:pt>
    <dgm:pt modelId="{0BA7CEF9-716A-C441-984A-DC615AA0317D}">
      <dgm:prSet/>
      <dgm:spPr/>
      <dgm:t>
        <a:bodyPr/>
        <a:lstStyle/>
        <a:p>
          <a:r>
            <a:rPr lang="en-US" b="0" i="0" u="none" strike="noStrike">
              <a:effectLst/>
              <a:latin typeface="Graphik"/>
            </a:rPr>
            <a:t>Goals: Relevant goals that your customer is trying to achieve (i.e., career, financial, social)</a:t>
          </a:r>
        </a:p>
      </dgm:t>
    </dgm:pt>
    <dgm:pt modelId="{4360E8BE-07DB-BF45-A59D-2C3790A8011D}" type="parTrans" cxnId="{A4A6241F-AB13-7243-9331-EC1742AE7695}">
      <dgm:prSet/>
      <dgm:spPr/>
      <dgm:t>
        <a:bodyPr/>
        <a:lstStyle/>
        <a:p>
          <a:endParaRPr lang="en-US"/>
        </a:p>
      </dgm:t>
    </dgm:pt>
    <dgm:pt modelId="{E5696783-4E83-534E-9532-4F820B024D12}" type="sibTrans" cxnId="{A4A6241F-AB13-7243-9331-EC1742AE7695}">
      <dgm:prSet/>
      <dgm:spPr/>
      <dgm:t>
        <a:bodyPr/>
        <a:lstStyle/>
        <a:p>
          <a:endParaRPr lang="en-US"/>
        </a:p>
      </dgm:t>
    </dgm:pt>
    <dgm:pt modelId="{430273F1-AF24-284A-871C-D1CAD963A8B7}">
      <dgm:prSet/>
      <dgm:spPr/>
      <dgm:t>
        <a:bodyPr/>
        <a:lstStyle/>
        <a:p>
          <a:r>
            <a:rPr lang="en-US" b="0" i="0" u="none" strike="noStrike">
              <a:effectLst/>
              <a:latin typeface="Graphik"/>
            </a:rPr>
            <a:t>Frustrations: Pain points that might affect how your customer interacts with your product or organization</a:t>
          </a:r>
        </a:p>
      </dgm:t>
    </dgm:pt>
    <dgm:pt modelId="{DE6B0C60-EB67-794D-8255-D80D2E60FB70}" type="parTrans" cxnId="{7F8703B0-77C9-0C48-B01B-04F8CE19A354}">
      <dgm:prSet/>
      <dgm:spPr/>
      <dgm:t>
        <a:bodyPr/>
        <a:lstStyle/>
        <a:p>
          <a:endParaRPr lang="en-US"/>
        </a:p>
      </dgm:t>
    </dgm:pt>
    <dgm:pt modelId="{6D380C85-8A53-7446-8091-29A688536BED}" type="sibTrans" cxnId="{7F8703B0-77C9-0C48-B01B-04F8CE19A354}">
      <dgm:prSet/>
      <dgm:spPr/>
      <dgm:t>
        <a:bodyPr/>
        <a:lstStyle/>
        <a:p>
          <a:endParaRPr lang="en-US"/>
        </a:p>
      </dgm:t>
    </dgm:pt>
    <dgm:pt modelId="{9FA7A33C-6A46-5849-9156-39388A3B1546}">
      <dgm:prSet/>
      <dgm:spPr/>
      <dgm:t>
        <a:bodyPr/>
        <a:lstStyle/>
        <a:p>
          <a:r>
            <a:rPr lang="en-US" b="0" i="0" u="none" strike="noStrike">
              <a:effectLst/>
              <a:latin typeface="Graphik"/>
            </a:rPr>
            <a:t>Personality: A breakdown of your customer’s personality type</a:t>
          </a:r>
        </a:p>
      </dgm:t>
    </dgm:pt>
    <dgm:pt modelId="{55B07FDB-0491-1B44-A6E2-C23D57517FA7}" type="parTrans" cxnId="{B3B8A701-A26E-8847-BA87-2BE8C519E47E}">
      <dgm:prSet/>
      <dgm:spPr/>
      <dgm:t>
        <a:bodyPr/>
        <a:lstStyle/>
        <a:p>
          <a:endParaRPr lang="en-US"/>
        </a:p>
      </dgm:t>
    </dgm:pt>
    <dgm:pt modelId="{8A9002C1-89A0-DC45-8422-672D1A573952}" type="sibTrans" cxnId="{B3B8A701-A26E-8847-BA87-2BE8C519E47E}">
      <dgm:prSet/>
      <dgm:spPr/>
      <dgm:t>
        <a:bodyPr/>
        <a:lstStyle/>
        <a:p>
          <a:endParaRPr lang="en-US"/>
        </a:p>
      </dgm:t>
    </dgm:pt>
    <dgm:pt modelId="{C654FA96-2A04-3A4E-BA1D-C9C4BDDB81D3}" type="pres">
      <dgm:prSet presAssocID="{93294DB4-596F-438D-8AD3-120438A45488}" presName="linear" presStyleCnt="0">
        <dgm:presLayoutVars>
          <dgm:animLvl val="lvl"/>
          <dgm:resizeHandles val="exact"/>
        </dgm:presLayoutVars>
      </dgm:prSet>
      <dgm:spPr/>
    </dgm:pt>
    <dgm:pt modelId="{1E91CA32-FB30-2D4B-B280-B68A9825D445}" type="pres">
      <dgm:prSet presAssocID="{44657DF0-B59D-45BA-BF2B-25B89B85EDB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F4546D5-0973-244D-8CAE-20A7B1778FE2}" type="pres">
      <dgm:prSet presAssocID="{8360F76B-DF19-4ADA-A10D-FC86310DB488}" presName="spacer" presStyleCnt="0"/>
      <dgm:spPr/>
    </dgm:pt>
    <dgm:pt modelId="{2CC01C9F-66BF-A649-877F-AF4227408B87}" type="pres">
      <dgm:prSet presAssocID="{0BA7CEF9-716A-C441-984A-DC615AA0317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03464BD-1E76-344C-9A05-14543C1278FA}" type="pres">
      <dgm:prSet presAssocID="{E5696783-4E83-534E-9532-4F820B024D12}" presName="spacer" presStyleCnt="0"/>
      <dgm:spPr/>
    </dgm:pt>
    <dgm:pt modelId="{FA2032F7-E390-E242-8746-3FA969162F3A}" type="pres">
      <dgm:prSet presAssocID="{430273F1-AF24-284A-871C-D1CAD963A8B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0671B0D-64E0-FC42-87D9-2F844756B5C7}" type="pres">
      <dgm:prSet presAssocID="{6D380C85-8A53-7446-8091-29A688536BED}" presName="spacer" presStyleCnt="0"/>
      <dgm:spPr/>
    </dgm:pt>
    <dgm:pt modelId="{898A155D-2215-7245-A849-F14C29CC06E5}" type="pres">
      <dgm:prSet presAssocID="{9FA7A33C-6A46-5849-9156-39388A3B154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3B8A701-A26E-8847-BA87-2BE8C519E47E}" srcId="{93294DB4-596F-438D-8AD3-120438A45488}" destId="{9FA7A33C-6A46-5849-9156-39388A3B1546}" srcOrd="3" destOrd="0" parTransId="{55B07FDB-0491-1B44-A6E2-C23D57517FA7}" sibTransId="{8A9002C1-89A0-DC45-8422-672D1A573952}"/>
    <dgm:cxn modelId="{A4A6241F-AB13-7243-9331-EC1742AE7695}" srcId="{93294DB4-596F-438D-8AD3-120438A45488}" destId="{0BA7CEF9-716A-C441-984A-DC615AA0317D}" srcOrd="1" destOrd="0" parTransId="{4360E8BE-07DB-BF45-A59D-2C3790A8011D}" sibTransId="{E5696783-4E83-534E-9532-4F820B024D12}"/>
    <dgm:cxn modelId="{D9731426-24C1-4948-B8E0-E2394FF5150A}" type="presOf" srcId="{9FA7A33C-6A46-5849-9156-39388A3B1546}" destId="{898A155D-2215-7245-A849-F14C29CC06E5}" srcOrd="0" destOrd="0" presId="urn:microsoft.com/office/officeart/2005/8/layout/vList2"/>
    <dgm:cxn modelId="{32B9384D-4EBA-4436-A184-20B727A5A99C}" srcId="{93294DB4-596F-438D-8AD3-120438A45488}" destId="{44657DF0-B59D-45BA-BF2B-25B89B85EDB4}" srcOrd="0" destOrd="0" parTransId="{8FD37F82-3C8D-4754-B3AC-F4B26F4BEBB2}" sibTransId="{8360F76B-DF19-4ADA-A10D-FC86310DB488}"/>
    <dgm:cxn modelId="{098B8868-9940-E440-A4F6-FDE5C4675F47}" type="presOf" srcId="{93294DB4-596F-438D-8AD3-120438A45488}" destId="{C654FA96-2A04-3A4E-BA1D-C9C4BDDB81D3}" srcOrd="0" destOrd="0" presId="urn:microsoft.com/office/officeart/2005/8/layout/vList2"/>
    <dgm:cxn modelId="{C9155897-5C76-E141-8FD7-78102E92890A}" type="presOf" srcId="{430273F1-AF24-284A-871C-D1CAD963A8B7}" destId="{FA2032F7-E390-E242-8746-3FA969162F3A}" srcOrd="0" destOrd="0" presId="urn:microsoft.com/office/officeart/2005/8/layout/vList2"/>
    <dgm:cxn modelId="{0FA2E99C-5757-9B45-9660-BEAC4F1A0DDC}" type="presOf" srcId="{0BA7CEF9-716A-C441-984A-DC615AA0317D}" destId="{2CC01C9F-66BF-A649-877F-AF4227408B87}" srcOrd="0" destOrd="0" presId="urn:microsoft.com/office/officeart/2005/8/layout/vList2"/>
    <dgm:cxn modelId="{7F8703B0-77C9-0C48-B01B-04F8CE19A354}" srcId="{93294DB4-596F-438D-8AD3-120438A45488}" destId="{430273F1-AF24-284A-871C-D1CAD963A8B7}" srcOrd="2" destOrd="0" parTransId="{DE6B0C60-EB67-794D-8255-D80D2E60FB70}" sibTransId="{6D380C85-8A53-7446-8091-29A688536BED}"/>
    <dgm:cxn modelId="{8A4BB2EE-0C6F-1245-8EB3-C841FCD798FC}" type="presOf" srcId="{44657DF0-B59D-45BA-BF2B-25B89B85EDB4}" destId="{1E91CA32-FB30-2D4B-B280-B68A9825D445}" srcOrd="0" destOrd="0" presId="urn:microsoft.com/office/officeart/2005/8/layout/vList2"/>
    <dgm:cxn modelId="{B2768908-8A65-B34A-A28F-9A41F6EA8065}" type="presParOf" srcId="{C654FA96-2A04-3A4E-BA1D-C9C4BDDB81D3}" destId="{1E91CA32-FB30-2D4B-B280-B68A9825D445}" srcOrd="0" destOrd="0" presId="urn:microsoft.com/office/officeart/2005/8/layout/vList2"/>
    <dgm:cxn modelId="{C40C5E05-4B53-4F48-9F16-A8F04399959A}" type="presParOf" srcId="{C654FA96-2A04-3A4E-BA1D-C9C4BDDB81D3}" destId="{AF4546D5-0973-244D-8CAE-20A7B1778FE2}" srcOrd="1" destOrd="0" presId="urn:microsoft.com/office/officeart/2005/8/layout/vList2"/>
    <dgm:cxn modelId="{F15CD7EE-006B-9E44-AA2D-35293227B978}" type="presParOf" srcId="{C654FA96-2A04-3A4E-BA1D-C9C4BDDB81D3}" destId="{2CC01C9F-66BF-A649-877F-AF4227408B87}" srcOrd="2" destOrd="0" presId="urn:microsoft.com/office/officeart/2005/8/layout/vList2"/>
    <dgm:cxn modelId="{8CE12C81-B109-7E40-A000-8CADD4882099}" type="presParOf" srcId="{C654FA96-2A04-3A4E-BA1D-C9C4BDDB81D3}" destId="{603464BD-1E76-344C-9A05-14543C1278FA}" srcOrd="3" destOrd="0" presId="urn:microsoft.com/office/officeart/2005/8/layout/vList2"/>
    <dgm:cxn modelId="{08BD1125-9E49-AA43-B8A8-D7CCDF4143B9}" type="presParOf" srcId="{C654FA96-2A04-3A4E-BA1D-C9C4BDDB81D3}" destId="{FA2032F7-E390-E242-8746-3FA969162F3A}" srcOrd="4" destOrd="0" presId="urn:microsoft.com/office/officeart/2005/8/layout/vList2"/>
    <dgm:cxn modelId="{AA5578D3-C12D-D94E-B499-DE3AC396586D}" type="presParOf" srcId="{C654FA96-2A04-3A4E-BA1D-C9C4BDDB81D3}" destId="{40671B0D-64E0-FC42-87D9-2F844756B5C7}" srcOrd="5" destOrd="0" presId="urn:microsoft.com/office/officeart/2005/8/layout/vList2"/>
    <dgm:cxn modelId="{D4BC3BB8-FFB1-CE4A-B6F5-9F828BE94240}" type="presParOf" srcId="{C654FA96-2A04-3A4E-BA1D-C9C4BDDB81D3}" destId="{898A155D-2215-7245-A849-F14C29CC06E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294DB4-596F-438D-8AD3-120438A4548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4657DF0-B59D-45BA-BF2B-25B89B85EDB4}">
      <dgm:prSet/>
      <dgm:spPr/>
      <dgm:t>
        <a:bodyPr/>
        <a:lstStyle/>
        <a:p>
          <a:r>
            <a:rPr lang="en-US" b="0" i="0"/>
            <a:t>Motivations: A list of what motivates your customer, rated based on level of influence</a:t>
          </a:r>
          <a:endParaRPr lang="en-US"/>
        </a:p>
      </dgm:t>
    </dgm:pt>
    <dgm:pt modelId="{8FD37F82-3C8D-4754-B3AC-F4B26F4BEBB2}" type="parTrans" cxnId="{32B9384D-4EBA-4436-A184-20B727A5A99C}">
      <dgm:prSet/>
      <dgm:spPr/>
      <dgm:t>
        <a:bodyPr/>
        <a:lstStyle/>
        <a:p>
          <a:endParaRPr lang="en-US"/>
        </a:p>
      </dgm:t>
    </dgm:pt>
    <dgm:pt modelId="{8360F76B-DF19-4ADA-A10D-FC86310DB488}" type="sibTrans" cxnId="{32B9384D-4EBA-4436-A184-20B727A5A99C}">
      <dgm:prSet/>
      <dgm:spPr/>
      <dgm:t>
        <a:bodyPr/>
        <a:lstStyle/>
        <a:p>
          <a:endParaRPr lang="en-US"/>
        </a:p>
      </dgm:t>
    </dgm:pt>
    <dgm:pt modelId="{002BE4ED-C93F-43C4-A095-990A6F59D224}">
      <dgm:prSet/>
      <dgm:spPr/>
      <dgm:t>
        <a:bodyPr/>
        <a:lstStyle/>
        <a:p>
          <a:r>
            <a:rPr lang="en-US" b="0" i="0"/>
            <a:t>Preferred channels: A list of preferred social media channels, rated based on level of preference</a:t>
          </a:r>
          <a:endParaRPr lang="en-US"/>
        </a:p>
      </dgm:t>
    </dgm:pt>
    <dgm:pt modelId="{798CA8F5-47E5-45F9-85E7-9495606FA171}" type="parTrans" cxnId="{439717AE-B392-4D89-9C41-8F183B98D107}">
      <dgm:prSet/>
      <dgm:spPr/>
      <dgm:t>
        <a:bodyPr/>
        <a:lstStyle/>
        <a:p>
          <a:endParaRPr lang="en-US"/>
        </a:p>
      </dgm:t>
    </dgm:pt>
    <dgm:pt modelId="{AA09A108-8333-4E15-AA31-29BE91E1D143}" type="sibTrans" cxnId="{439717AE-B392-4D89-9C41-8F183B98D107}">
      <dgm:prSet/>
      <dgm:spPr/>
      <dgm:t>
        <a:bodyPr/>
        <a:lstStyle/>
        <a:p>
          <a:endParaRPr lang="en-US"/>
        </a:p>
      </dgm:t>
    </dgm:pt>
    <dgm:pt modelId="{B48F5C94-358F-43A8-ABF1-C72CE7299141}">
      <dgm:prSet/>
      <dgm:spPr/>
      <dgm:t>
        <a:bodyPr/>
        <a:lstStyle/>
        <a:p>
          <a:r>
            <a:rPr lang="en-US" b="0" i="0"/>
            <a:t>Bio: A short bio of your customer</a:t>
          </a:r>
          <a:endParaRPr lang="en-US"/>
        </a:p>
      </dgm:t>
    </dgm:pt>
    <dgm:pt modelId="{0E638CC4-CE19-42BF-95B2-0F43E0920018}" type="parTrans" cxnId="{9E7AD6BB-FE5D-4C92-B4A2-C70FCE5C5B4C}">
      <dgm:prSet/>
      <dgm:spPr/>
      <dgm:t>
        <a:bodyPr/>
        <a:lstStyle/>
        <a:p>
          <a:endParaRPr lang="en-US"/>
        </a:p>
      </dgm:t>
    </dgm:pt>
    <dgm:pt modelId="{27FB30B0-1BF0-46E7-BED3-B8248CA25DD6}" type="sibTrans" cxnId="{9E7AD6BB-FE5D-4C92-B4A2-C70FCE5C5B4C}">
      <dgm:prSet/>
      <dgm:spPr/>
      <dgm:t>
        <a:bodyPr/>
        <a:lstStyle/>
        <a:p>
          <a:endParaRPr lang="en-US"/>
        </a:p>
      </dgm:t>
    </dgm:pt>
    <dgm:pt modelId="{EDBDBFF5-FF7D-450D-B493-12E90D871147}">
      <dgm:prSet/>
      <dgm:spPr/>
      <dgm:t>
        <a:bodyPr/>
        <a:lstStyle/>
        <a:p>
          <a:r>
            <a:rPr lang="en-US" b="0" i="0"/>
            <a:t>Brand logos: Logos of other technology and products that this person would use</a:t>
          </a:r>
          <a:endParaRPr lang="en-US"/>
        </a:p>
      </dgm:t>
    </dgm:pt>
    <dgm:pt modelId="{16F1E7BF-EA91-4484-A65C-5D1BEFAE3A8A}" type="parTrans" cxnId="{653BEF25-241E-4745-8343-F025A0A2A2EC}">
      <dgm:prSet/>
      <dgm:spPr/>
      <dgm:t>
        <a:bodyPr/>
        <a:lstStyle/>
        <a:p>
          <a:endParaRPr lang="en-US"/>
        </a:p>
      </dgm:t>
    </dgm:pt>
    <dgm:pt modelId="{D58F8389-AEFA-410D-A9C6-D27EBB4D9FBC}" type="sibTrans" cxnId="{653BEF25-241E-4745-8343-F025A0A2A2EC}">
      <dgm:prSet/>
      <dgm:spPr/>
      <dgm:t>
        <a:bodyPr/>
        <a:lstStyle/>
        <a:p>
          <a:endParaRPr lang="en-US"/>
        </a:p>
      </dgm:t>
    </dgm:pt>
    <dgm:pt modelId="{B65ABE04-18F6-6449-911F-3B0EF18168E4}" type="pres">
      <dgm:prSet presAssocID="{93294DB4-596F-438D-8AD3-120438A45488}" presName="linear" presStyleCnt="0">
        <dgm:presLayoutVars>
          <dgm:animLvl val="lvl"/>
          <dgm:resizeHandles val="exact"/>
        </dgm:presLayoutVars>
      </dgm:prSet>
      <dgm:spPr/>
    </dgm:pt>
    <dgm:pt modelId="{279C82D5-1D4D-8E44-8B96-9015E5D09FF9}" type="pres">
      <dgm:prSet presAssocID="{44657DF0-B59D-45BA-BF2B-25B89B85EDB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DE50207-B5FE-B34C-93AD-3353603F3FB4}" type="pres">
      <dgm:prSet presAssocID="{8360F76B-DF19-4ADA-A10D-FC86310DB488}" presName="spacer" presStyleCnt="0"/>
      <dgm:spPr/>
    </dgm:pt>
    <dgm:pt modelId="{4EF6E971-EA1C-2B44-BB83-85C73A3CC19D}" type="pres">
      <dgm:prSet presAssocID="{002BE4ED-C93F-43C4-A095-990A6F59D22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9AF91FA-DD5A-9943-8CA4-C988B03F6BF3}" type="pres">
      <dgm:prSet presAssocID="{AA09A108-8333-4E15-AA31-29BE91E1D143}" presName="spacer" presStyleCnt="0"/>
      <dgm:spPr/>
    </dgm:pt>
    <dgm:pt modelId="{9948CFB5-6975-4A40-B38B-2AC3C90D17BB}" type="pres">
      <dgm:prSet presAssocID="{B48F5C94-358F-43A8-ABF1-C72CE729914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2C2112B-43A8-654D-B929-9B84E1789B12}" type="pres">
      <dgm:prSet presAssocID="{27FB30B0-1BF0-46E7-BED3-B8248CA25DD6}" presName="spacer" presStyleCnt="0"/>
      <dgm:spPr/>
    </dgm:pt>
    <dgm:pt modelId="{13140F96-7E4E-5F46-8391-B48C057711F5}" type="pres">
      <dgm:prSet presAssocID="{EDBDBFF5-FF7D-450D-B493-12E90D87114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53BEF25-241E-4745-8343-F025A0A2A2EC}" srcId="{93294DB4-596F-438D-8AD3-120438A45488}" destId="{EDBDBFF5-FF7D-450D-B493-12E90D871147}" srcOrd="3" destOrd="0" parTransId="{16F1E7BF-EA91-4484-A65C-5D1BEFAE3A8A}" sibTransId="{D58F8389-AEFA-410D-A9C6-D27EBB4D9FBC}"/>
    <dgm:cxn modelId="{CC43B62A-ECAC-1A42-8D7E-E98C188DA657}" type="presOf" srcId="{B48F5C94-358F-43A8-ABF1-C72CE7299141}" destId="{9948CFB5-6975-4A40-B38B-2AC3C90D17BB}" srcOrd="0" destOrd="0" presId="urn:microsoft.com/office/officeart/2005/8/layout/vList2"/>
    <dgm:cxn modelId="{F7ABCD2B-355E-5348-AE28-06923AB982B9}" type="presOf" srcId="{93294DB4-596F-438D-8AD3-120438A45488}" destId="{B65ABE04-18F6-6449-911F-3B0EF18168E4}" srcOrd="0" destOrd="0" presId="urn:microsoft.com/office/officeart/2005/8/layout/vList2"/>
    <dgm:cxn modelId="{32B9384D-4EBA-4436-A184-20B727A5A99C}" srcId="{93294DB4-596F-438D-8AD3-120438A45488}" destId="{44657DF0-B59D-45BA-BF2B-25B89B85EDB4}" srcOrd="0" destOrd="0" parTransId="{8FD37F82-3C8D-4754-B3AC-F4B26F4BEBB2}" sibTransId="{8360F76B-DF19-4ADA-A10D-FC86310DB488}"/>
    <dgm:cxn modelId="{C1E161AA-D0AF-C34A-A332-4BFEB666E718}" type="presOf" srcId="{002BE4ED-C93F-43C4-A095-990A6F59D224}" destId="{4EF6E971-EA1C-2B44-BB83-85C73A3CC19D}" srcOrd="0" destOrd="0" presId="urn:microsoft.com/office/officeart/2005/8/layout/vList2"/>
    <dgm:cxn modelId="{439717AE-B392-4D89-9C41-8F183B98D107}" srcId="{93294DB4-596F-438D-8AD3-120438A45488}" destId="{002BE4ED-C93F-43C4-A095-990A6F59D224}" srcOrd="1" destOrd="0" parTransId="{798CA8F5-47E5-45F9-85E7-9495606FA171}" sibTransId="{AA09A108-8333-4E15-AA31-29BE91E1D143}"/>
    <dgm:cxn modelId="{9E7AD6BB-FE5D-4C92-B4A2-C70FCE5C5B4C}" srcId="{93294DB4-596F-438D-8AD3-120438A45488}" destId="{B48F5C94-358F-43A8-ABF1-C72CE7299141}" srcOrd="2" destOrd="0" parTransId="{0E638CC4-CE19-42BF-95B2-0F43E0920018}" sibTransId="{27FB30B0-1BF0-46E7-BED3-B8248CA25DD6}"/>
    <dgm:cxn modelId="{D18866BE-FB42-AB42-A585-21233F86D029}" type="presOf" srcId="{EDBDBFF5-FF7D-450D-B493-12E90D871147}" destId="{13140F96-7E4E-5F46-8391-B48C057711F5}" srcOrd="0" destOrd="0" presId="urn:microsoft.com/office/officeart/2005/8/layout/vList2"/>
    <dgm:cxn modelId="{E6BDD7D0-8CE9-5145-8AEE-D147E972020D}" type="presOf" srcId="{44657DF0-B59D-45BA-BF2B-25B89B85EDB4}" destId="{279C82D5-1D4D-8E44-8B96-9015E5D09FF9}" srcOrd="0" destOrd="0" presId="urn:microsoft.com/office/officeart/2005/8/layout/vList2"/>
    <dgm:cxn modelId="{86CD2AB3-71B3-BD47-BA31-12AFD6C3BD7C}" type="presParOf" srcId="{B65ABE04-18F6-6449-911F-3B0EF18168E4}" destId="{279C82D5-1D4D-8E44-8B96-9015E5D09FF9}" srcOrd="0" destOrd="0" presId="urn:microsoft.com/office/officeart/2005/8/layout/vList2"/>
    <dgm:cxn modelId="{A0A6C94D-FD7D-4446-9107-F89D632972F7}" type="presParOf" srcId="{B65ABE04-18F6-6449-911F-3B0EF18168E4}" destId="{9DE50207-B5FE-B34C-93AD-3353603F3FB4}" srcOrd="1" destOrd="0" presId="urn:microsoft.com/office/officeart/2005/8/layout/vList2"/>
    <dgm:cxn modelId="{F44184AE-AC08-6A4F-B0A8-CACDB6D25DC1}" type="presParOf" srcId="{B65ABE04-18F6-6449-911F-3B0EF18168E4}" destId="{4EF6E971-EA1C-2B44-BB83-85C73A3CC19D}" srcOrd="2" destOrd="0" presId="urn:microsoft.com/office/officeart/2005/8/layout/vList2"/>
    <dgm:cxn modelId="{AF7C25C3-DEDA-AA4D-837C-1F2EE3050002}" type="presParOf" srcId="{B65ABE04-18F6-6449-911F-3B0EF18168E4}" destId="{59AF91FA-DD5A-9943-8CA4-C988B03F6BF3}" srcOrd="3" destOrd="0" presId="urn:microsoft.com/office/officeart/2005/8/layout/vList2"/>
    <dgm:cxn modelId="{D65DE7EE-E5D2-0148-A4CC-C6C287A242BA}" type="presParOf" srcId="{B65ABE04-18F6-6449-911F-3B0EF18168E4}" destId="{9948CFB5-6975-4A40-B38B-2AC3C90D17BB}" srcOrd="4" destOrd="0" presId="urn:microsoft.com/office/officeart/2005/8/layout/vList2"/>
    <dgm:cxn modelId="{B222E116-5D33-BE44-9526-3BB1CD33B056}" type="presParOf" srcId="{B65ABE04-18F6-6449-911F-3B0EF18168E4}" destId="{12C2112B-43A8-654D-B929-9B84E1789B12}" srcOrd="5" destOrd="0" presId="urn:microsoft.com/office/officeart/2005/8/layout/vList2"/>
    <dgm:cxn modelId="{87BA18B2-6DFE-C040-9F87-23056F99130B}" type="presParOf" srcId="{B65ABE04-18F6-6449-911F-3B0EF18168E4}" destId="{13140F96-7E4E-5F46-8391-B48C057711F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1CA32-FB30-2D4B-B280-B68A9825D445}">
      <dsp:nvSpPr>
        <dsp:cNvPr id="0" name=""/>
        <dsp:cNvSpPr/>
      </dsp:nvSpPr>
      <dsp:spPr>
        <a:xfrm>
          <a:off x="0" y="112097"/>
          <a:ext cx="5980170" cy="123069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u="none" strike="noStrike" kern="1200">
              <a:effectLst/>
              <a:latin typeface="Graphik"/>
            </a:rPr>
            <a:t>General info: Includes age, location, occupation, family, and income</a:t>
          </a:r>
          <a:endParaRPr lang="en-US" sz="2200" kern="1200"/>
        </a:p>
      </dsp:txBody>
      <dsp:txXfrm>
        <a:off x="60077" y="172174"/>
        <a:ext cx="5860016" cy="1110539"/>
      </dsp:txXfrm>
    </dsp:sp>
    <dsp:sp modelId="{2CC01C9F-66BF-A649-877F-AF4227408B87}">
      <dsp:nvSpPr>
        <dsp:cNvPr id="0" name=""/>
        <dsp:cNvSpPr/>
      </dsp:nvSpPr>
      <dsp:spPr>
        <a:xfrm>
          <a:off x="0" y="1406151"/>
          <a:ext cx="5980170" cy="1230693"/>
        </a:xfrm>
        <a:prstGeom prst="roundRect">
          <a:avLst/>
        </a:prstGeom>
        <a:solidFill>
          <a:schemeClr val="accent2">
            <a:hueOff val="2936014"/>
            <a:satOff val="1768"/>
            <a:lumOff val="-169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u="none" strike="noStrike" kern="1200">
              <a:effectLst/>
              <a:latin typeface="Graphik"/>
            </a:rPr>
            <a:t>Goals: Relevant goals that your customer is trying to achieve (i.e., career, financial, social)</a:t>
          </a:r>
        </a:p>
      </dsp:txBody>
      <dsp:txXfrm>
        <a:off x="60077" y="1466228"/>
        <a:ext cx="5860016" cy="1110539"/>
      </dsp:txXfrm>
    </dsp:sp>
    <dsp:sp modelId="{FA2032F7-E390-E242-8746-3FA969162F3A}">
      <dsp:nvSpPr>
        <dsp:cNvPr id="0" name=""/>
        <dsp:cNvSpPr/>
      </dsp:nvSpPr>
      <dsp:spPr>
        <a:xfrm>
          <a:off x="0" y="2700205"/>
          <a:ext cx="5980170" cy="1230693"/>
        </a:xfrm>
        <a:prstGeom prst="roundRect">
          <a:avLst/>
        </a:prstGeom>
        <a:solidFill>
          <a:schemeClr val="accent2">
            <a:hueOff val="5872029"/>
            <a:satOff val="3537"/>
            <a:lumOff val="-339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u="none" strike="noStrike" kern="1200">
              <a:effectLst/>
              <a:latin typeface="Graphik"/>
            </a:rPr>
            <a:t>Frustrations: Pain points that might affect how your customer interacts with your product or organization</a:t>
          </a:r>
        </a:p>
      </dsp:txBody>
      <dsp:txXfrm>
        <a:off x="60077" y="2760282"/>
        <a:ext cx="5860016" cy="1110539"/>
      </dsp:txXfrm>
    </dsp:sp>
    <dsp:sp modelId="{898A155D-2215-7245-A849-F14C29CC06E5}">
      <dsp:nvSpPr>
        <dsp:cNvPr id="0" name=""/>
        <dsp:cNvSpPr/>
      </dsp:nvSpPr>
      <dsp:spPr>
        <a:xfrm>
          <a:off x="0" y="3994258"/>
          <a:ext cx="5980170" cy="1230693"/>
        </a:xfrm>
        <a:prstGeom prst="roundRect">
          <a:avLst/>
        </a:prstGeom>
        <a:solidFill>
          <a:schemeClr val="accent2">
            <a:hueOff val="8808043"/>
            <a:satOff val="5305"/>
            <a:lumOff val="-509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u="none" strike="noStrike" kern="1200">
              <a:effectLst/>
              <a:latin typeface="Graphik"/>
            </a:rPr>
            <a:t>Personality: A breakdown of your customer’s personality type</a:t>
          </a:r>
        </a:p>
      </dsp:txBody>
      <dsp:txXfrm>
        <a:off x="60077" y="4054335"/>
        <a:ext cx="5860016" cy="11105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9C82D5-1D4D-8E44-8B96-9015E5D09FF9}">
      <dsp:nvSpPr>
        <dsp:cNvPr id="0" name=""/>
        <dsp:cNvSpPr/>
      </dsp:nvSpPr>
      <dsp:spPr>
        <a:xfrm>
          <a:off x="0" y="39624"/>
          <a:ext cx="5980170" cy="12647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Motivations: A list of what motivates your customer, rated based on level of influence</a:t>
          </a:r>
          <a:endParaRPr lang="en-US" sz="2300" kern="1200"/>
        </a:p>
      </dsp:txBody>
      <dsp:txXfrm>
        <a:off x="61741" y="101365"/>
        <a:ext cx="5856688" cy="1141288"/>
      </dsp:txXfrm>
    </dsp:sp>
    <dsp:sp modelId="{4EF6E971-EA1C-2B44-BB83-85C73A3CC19D}">
      <dsp:nvSpPr>
        <dsp:cNvPr id="0" name=""/>
        <dsp:cNvSpPr/>
      </dsp:nvSpPr>
      <dsp:spPr>
        <a:xfrm>
          <a:off x="0" y="1370635"/>
          <a:ext cx="5980170" cy="1264770"/>
        </a:xfrm>
        <a:prstGeom prst="roundRect">
          <a:avLst/>
        </a:prstGeom>
        <a:solidFill>
          <a:schemeClr val="accent2">
            <a:hueOff val="2936014"/>
            <a:satOff val="1768"/>
            <a:lumOff val="-169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Preferred channels: A list of preferred social media channels, rated based on level of preference</a:t>
          </a:r>
          <a:endParaRPr lang="en-US" sz="2300" kern="1200"/>
        </a:p>
      </dsp:txBody>
      <dsp:txXfrm>
        <a:off x="61741" y="1432376"/>
        <a:ext cx="5856688" cy="1141288"/>
      </dsp:txXfrm>
    </dsp:sp>
    <dsp:sp modelId="{9948CFB5-6975-4A40-B38B-2AC3C90D17BB}">
      <dsp:nvSpPr>
        <dsp:cNvPr id="0" name=""/>
        <dsp:cNvSpPr/>
      </dsp:nvSpPr>
      <dsp:spPr>
        <a:xfrm>
          <a:off x="0" y="2701645"/>
          <a:ext cx="5980170" cy="1264770"/>
        </a:xfrm>
        <a:prstGeom prst="roundRect">
          <a:avLst/>
        </a:prstGeom>
        <a:solidFill>
          <a:schemeClr val="accent2">
            <a:hueOff val="5872029"/>
            <a:satOff val="3537"/>
            <a:lumOff val="-339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Bio: A short bio of your customer</a:t>
          </a:r>
          <a:endParaRPr lang="en-US" sz="2300" kern="1200"/>
        </a:p>
      </dsp:txBody>
      <dsp:txXfrm>
        <a:off x="61741" y="2763386"/>
        <a:ext cx="5856688" cy="1141288"/>
      </dsp:txXfrm>
    </dsp:sp>
    <dsp:sp modelId="{13140F96-7E4E-5F46-8391-B48C057711F5}">
      <dsp:nvSpPr>
        <dsp:cNvPr id="0" name=""/>
        <dsp:cNvSpPr/>
      </dsp:nvSpPr>
      <dsp:spPr>
        <a:xfrm>
          <a:off x="0" y="4032655"/>
          <a:ext cx="5980170" cy="1264770"/>
        </a:xfrm>
        <a:prstGeom prst="roundRect">
          <a:avLst/>
        </a:prstGeom>
        <a:solidFill>
          <a:schemeClr val="accent2">
            <a:hueOff val="8808043"/>
            <a:satOff val="5305"/>
            <a:lumOff val="-509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Brand logos: Logos of other technology and products that this person would use</a:t>
          </a:r>
          <a:endParaRPr lang="en-US" sz="2300" kern="1200"/>
        </a:p>
      </dsp:txBody>
      <dsp:txXfrm>
        <a:off x="61741" y="4094396"/>
        <a:ext cx="5856688" cy="1141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74B31-CA2A-0A4C-BFFF-42429396EEF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8EBA7-37E8-CE4E-A734-BF9519BAE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46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ce4623062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ce46230621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10/1/26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6902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23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9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88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322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5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23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50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84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68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4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10/1/26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0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kgm68aAQ9M" TargetMode="External"/><Relationship Id="rId2" Type="http://schemas.openxmlformats.org/officeDocument/2006/relationships/hyperlink" Target="https://www.youtube.com/watch?v=wx-kvJlKvJ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LkAEEf1W3mI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nojO-i6rvQ" TargetMode="External"/><Relationship Id="rId2" Type="http://schemas.openxmlformats.org/officeDocument/2006/relationships/hyperlink" Target="https://www.youtube.com/watch?v=UiiqiaUBAL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0pTtj1-u9E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4E9D59-1251-D252-E451-DA5FE0FFD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43804"/>
            <a:ext cx="4102609" cy="3793482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Writing for the Workplace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22343F-2ACA-3CB9-2FD1-DC967B3E2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691564"/>
            <a:ext cx="4102609" cy="142263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Dr. Robert Foschia</a:t>
            </a:r>
          </a:p>
          <a:p>
            <a:pPr algn="l"/>
            <a:r>
              <a:rPr lang="en-US" dirty="0"/>
              <a:t>FA’ 25</a:t>
            </a:r>
          </a:p>
          <a:p>
            <a:pPr algn="l"/>
            <a:endParaRPr lang="en-US" dirty="0"/>
          </a:p>
        </p:txBody>
      </p:sp>
      <p:pic>
        <p:nvPicPr>
          <p:cNvPr id="8" name="Picture 7" descr="A black and white sign with black text&#10;&#10;Description automatically generated">
            <a:extLst>
              <a:ext uri="{FF2B5EF4-FFF2-40B4-BE49-F238E27FC236}">
                <a16:creationId xmlns:a16="http://schemas.microsoft.com/office/drawing/2014/main" id="{27B0CD10-4B34-C3FA-DEA2-05CB5A9C00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26" r="19533"/>
          <a:stretch/>
        </p:blipFill>
        <p:spPr>
          <a:xfrm>
            <a:off x="5357813" y="10"/>
            <a:ext cx="683418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9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20A8A9-956B-E9A6-F72A-948E212F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58951"/>
            <a:ext cx="3880511" cy="1577849"/>
          </a:xfrm>
        </p:spPr>
        <p:txBody>
          <a:bodyPr>
            <a:normAutofit/>
          </a:bodyPr>
          <a:lstStyle/>
          <a:p>
            <a:r>
              <a:rPr lang="en-US" dirty="0"/>
              <a:t>Audience Personas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6A013-3EA5-2964-C51D-678A1CE5F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611718"/>
            <a:ext cx="3880511" cy="3514164"/>
          </a:xfrm>
        </p:spPr>
        <p:txBody>
          <a:bodyPr>
            <a:normAutofit/>
          </a:bodyPr>
          <a:lstStyle/>
          <a:p>
            <a:pPr>
              <a:lnSpc>
                <a:spcPct val="95000"/>
              </a:lnSpc>
            </a:pPr>
            <a:r>
              <a:rPr lang="en-US" sz="2400"/>
              <a:t>YOU ARE NOT YOUR USER!!!</a:t>
            </a:r>
          </a:p>
          <a:p>
            <a:pPr>
              <a:lnSpc>
                <a:spcPct val="95000"/>
              </a:lnSpc>
            </a:pPr>
            <a:r>
              <a:rPr lang="en-US" sz="2400"/>
              <a:t>Based on data and serve as the voice of the customer</a:t>
            </a:r>
          </a:p>
          <a:p>
            <a:pPr>
              <a:lnSpc>
                <a:spcPct val="95000"/>
              </a:lnSpc>
            </a:pPr>
            <a:r>
              <a:rPr lang="en-US" sz="2400"/>
              <a:t>IMC tactic where you start with consumer insight </a:t>
            </a:r>
            <a:r>
              <a:rPr lang="en-US" sz="2400" i="1"/>
              <a:t>first</a:t>
            </a:r>
            <a:r>
              <a:rPr lang="en-US" sz="2400"/>
              <a:t>, then move to strategy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683B7CD1-2026-88E3-AD58-D3360A5C76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45" r="10261" b="-1"/>
          <a:stretch/>
        </p:blipFill>
        <p:spPr>
          <a:xfrm>
            <a:off x="5401463" y="10"/>
            <a:ext cx="679053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1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97EEAF-C807-BC35-6FFF-3064637C5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en-US" dirty="0"/>
              <a:t>Audience Personas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4AE93C-2810-6B46-DA0C-27396757ED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4933520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1731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97EEAF-C807-BC35-6FFF-3064637C5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79915"/>
            <a:ext cx="3908996" cy="5337050"/>
          </a:xfrm>
        </p:spPr>
        <p:txBody>
          <a:bodyPr anchor="ctr">
            <a:normAutofit/>
          </a:bodyPr>
          <a:lstStyle/>
          <a:p>
            <a:r>
              <a:rPr lang="en-US" dirty="0"/>
              <a:t>Audience Personas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4AE93C-2810-6B46-DA0C-27396757ED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0100080"/>
              </p:ext>
            </p:extLst>
          </p:nvPr>
        </p:nvGraphicFramePr>
        <p:xfrm>
          <a:off x="5416298" y="758951"/>
          <a:ext cx="5980170" cy="5337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839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A71839-2786-ED88-B814-1D54B9F47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55650"/>
            <a:ext cx="3932830" cy="1345115"/>
          </a:xfrm>
        </p:spPr>
        <p:txBody>
          <a:bodyPr>
            <a:normAutofit/>
          </a:bodyPr>
          <a:lstStyle/>
          <a:p>
            <a:r>
              <a:rPr lang="en-US" dirty="0"/>
              <a:t>Audience Personas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2F1C622-7947-7BE3-89FF-0D5A1666E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07969"/>
            <a:ext cx="3932830" cy="3884983"/>
          </a:xfrm>
        </p:spPr>
        <p:txBody>
          <a:bodyPr>
            <a:normAutofit/>
          </a:bodyPr>
          <a:lstStyle/>
          <a:p>
            <a:r>
              <a:rPr lang="en-US" dirty="0"/>
              <a:t>Not just simple public data like age, location, ethnicity, marital status, etc., </a:t>
            </a:r>
          </a:p>
          <a:p>
            <a:r>
              <a:rPr lang="en-US" dirty="0"/>
              <a:t>Psychographic information about goals, motivations, wants, desires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7AA509C-8569-6CC3-A648-0A1CE6D51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464" y="1105207"/>
            <a:ext cx="6035826" cy="464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11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317562-5F4C-C01B-F728-B7D59691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55650"/>
            <a:ext cx="3932830" cy="1345115"/>
          </a:xfrm>
        </p:spPr>
        <p:txBody>
          <a:bodyPr>
            <a:normAutofit/>
          </a:bodyPr>
          <a:lstStyle/>
          <a:p>
            <a:r>
              <a:rPr lang="en-US" dirty="0"/>
              <a:t>Audience Personas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FAAFA2-8853-E1C2-A1E4-73AA5BF21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07969"/>
            <a:ext cx="3932830" cy="3884983"/>
          </a:xfrm>
        </p:spPr>
        <p:txBody>
          <a:bodyPr>
            <a:normAutofit/>
          </a:bodyPr>
          <a:lstStyle/>
          <a:p>
            <a:r>
              <a:rPr lang="en-US" dirty="0"/>
              <a:t>Typically includes a breakdown of a fake person who stands in as an example of a real person the campaign or plan is aimed at</a:t>
            </a:r>
          </a:p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5355CB-4730-77D1-2E99-0E67882E7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464" y="1097514"/>
            <a:ext cx="6035826" cy="466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60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Freeform: Shape 257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60" name="Rectangle 259">
            <a:extLst>
              <a:ext uri="{FF2B5EF4-FFF2-40B4-BE49-F238E27FC236}">
                <a16:creationId xmlns:a16="http://schemas.microsoft.com/office/drawing/2014/main" id="{BC4A0336-662C-41C3-8DC8-3104A1694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Google Shape;230;p30"/>
          <p:cNvSpPr/>
          <p:nvPr/>
        </p:nvSpPr>
        <p:spPr>
          <a:xfrm>
            <a:off x="2334434" y="758952"/>
            <a:ext cx="7531348" cy="1921473"/>
          </a:xfrm>
          <a:prstGeom prst="rect">
            <a:avLst/>
          </a:prstGeom>
          <a:solidFill>
            <a:srgbClr val="1C56F7">
              <a:alpha val="5590"/>
            </a:srgbClr>
          </a:solidFill>
          <a:ln>
            <a:noFill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31" name="Google Shape;231;p30"/>
          <p:cNvSpPr/>
          <p:nvPr/>
        </p:nvSpPr>
        <p:spPr>
          <a:xfrm>
            <a:off x="2854225" y="2086545"/>
            <a:ext cx="2010875" cy="188441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C56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32" name="Google Shape;232;p30"/>
          <p:cNvSpPr/>
          <p:nvPr/>
        </p:nvSpPr>
        <p:spPr>
          <a:xfrm>
            <a:off x="2854225" y="2086545"/>
            <a:ext cx="2010875" cy="368840"/>
          </a:xfrm>
          <a:prstGeom prst="rect">
            <a:avLst/>
          </a:prstGeom>
          <a:solidFill>
            <a:srgbClr val="3D61C5"/>
          </a:solidFill>
          <a:ln w="28575" cap="flat" cmpd="sng">
            <a:solidFill>
              <a:srgbClr val="5B72B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33" name="Google Shape;233;p30"/>
          <p:cNvSpPr txBox="1"/>
          <p:nvPr/>
        </p:nvSpPr>
        <p:spPr>
          <a:xfrm>
            <a:off x="2334359" y="969279"/>
            <a:ext cx="7531348" cy="741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algn="ctr" defTabSz="768096">
              <a:spcAft>
                <a:spcPts val="600"/>
              </a:spcAft>
            </a:pPr>
            <a:r>
              <a:rPr lang="en-US" sz="3262" b="1" kern="1200">
                <a:solidFill>
                  <a:srgbClr val="3D61C5"/>
                </a:solidFill>
                <a:latin typeface="Oswald"/>
                <a:ea typeface="+mn-ea"/>
                <a:cs typeface="+mn-cs"/>
                <a:sym typeface="Oswald"/>
              </a:rPr>
              <a:t>Julian Smith</a:t>
            </a:r>
            <a:endParaRPr lang="en-US" sz="3883" b="1">
              <a:solidFill>
                <a:srgbClr val="3D61C5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4" name="Google Shape;234;p30"/>
          <p:cNvSpPr txBox="1"/>
          <p:nvPr/>
        </p:nvSpPr>
        <p:spPr>
          <a:xfrm>
            <a:off x="2916859" y="2131807"/>
            <a:ext cx="1948204" cy="35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spcAft>
                <a:spcPts val="600"/>
              </a:spcAft>
            </a:pPr>
            <a:r>
              <a:rPr lang="en-US" sz="741" b="1" kern="1200">
                <a:solidFill>
                  <a:schemeClr val="lt1"/>
                </a:solidFill>
                <a:latin typeface="Verdana"/>
                <a:ea typeface="Verdana"/>
                <a:cs typeface="+mn-cs"/>
                <a:sym typeface="Verdana"/>
              </a:rPr>
              <a:t>BACKGROUND/ DEMOGRAPHICS</a:t>
            </a:r>
            <a:endParaRPr lang="en-US" sz="882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2916859" y="2514669"/>
            <a:ext cx="1786920" cy="1355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Job? Career Path? Family? Lifestyle?</a:t>
            </a:r>
          </a:p>
          <a:p>
            <a:pPr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1100"/>
            </a:pPr>
            <a:endParaRPr lang="en-US" sz="667" kern="1200" dirty="0">
              <a:solidFill>
                <a:schemeClr val="dk1"/>
              </a:solidFill>
              <a:latin typeface="Verdana"/>
              <a:ea typeface="Verdana"/>
              <a:cs typeface="+mn-cs"/>
              <a:sym typeface="Verdana"/>
            </a:endParaRP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>
              <a:lnSpc>
                <a:spcPct val="115000"/>
              </a:lnSpc>
              <a:spcAft>
                <a:spcPts val="600"/>
              </a:spcAft>
              <a:buClr>
                <a:srgbClr val="000000"/>
              </a:buClr>
              <a:buSzPts val="1100"/>
            </a:pPr>
            <a:endParaRPr lang="en-US" sz="794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6" name="Google Shape;236;p30"/>
          <p:cNvSpPr/>
          <p:nvPr/>
        </p:nvSpPr>
        <p:spPr>
          <a:xfrm>
            <a:off x="5094671" y="2086545"/>
            <a:ext cx="2030418" cy="188441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3D61C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37" name="Google Shape;237;p30"/>
          <p:cNvSpPr/>
          <p:nvPr/>
        </p:nvSpPr>
        <p:spPr>
          <a:xfrm>
            <a:off x="5094671" y="2086545"/>
            <a:ext cx="2030418" cy="344131"/>
          </a:xfrm>
          <a:prstGeom prst="rect">
            <a:avLst/>
          </a:prstGeom>
          <a:solidFill>
            <a:srgbClr val="3D61C5"/>
          </a:solidFill>
          <a:ln w="28575" cap="flat" cmpd="sng">
            <a:solidFill>
              <a:srgbClr val="3D61C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38" name="Google Shape;238;p30"/>
          <p:cNvSpPr txBox="1"/>
          <p:nvPr/>
        </p:nvSpPr>
        <p:spPr>
          <a:xfrm>
            <a:off x="5157304" y="2131807"/>
            <a:ext cx="1786920" cy="35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spcAft>
                <a:spcPts val="600"/>
              </a:spcAft>
            </a:pPr>
            <a:r>
              <a:rPr lang="en-US" sz="741" b="1" kern="1200">
                <a:solidFill>
                  <a:srgbClr val="FFFFFF"/>
                </a:solidFill>
                <a:latin typeface="Verdana"/>
                <a:ea typeface="Verdana"/>
                <a:cs typeface="+mn-cs"/>
                <a:sym typeface="Verdana"/>
              </a:rPr>
              <a:t>GOALS/ CHALLENGES</a:t>
            </a:r>
            <a:endParaRPr lang="en-US" sz="882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9" name="Google Shape;239;p30"/>
          <p:cNvSpPr txBox="1"/>
          <p:nvPr/>
        </p:nvSpPr>
        <p:spPr>
          <a:xfrm>
            <a:off x="5157304" y="2485495"/>
            <a:ext cx="1786920" cy="1863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Cost savings? Value? Quality?</a:t>
            </a:r>
          </a:p>
          <a:p>
            <a:pPr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What problem does your product or service solve?</a:t>
            </a:r>
          </a:p>
          <a:p>
            <a:pPr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1100"/>
            </a:pPr>
            <a:endParaRPr lang="en-US" sz="667" kern="1200" dirty="0">
              <a:solidFill>
                <a:schemeClr val="dk1"/>
              </a:solidFill>
              <a:latin typeface="Verdana"/>
              <a:ea typeface="Verdana"/>
              <a:cs typeface="+mn-cs"/>
              <a:sym typeface="Verdana"/>
            </a:endParaRP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1100"/>
            </a:pPr>
            <a:endParaRPr lang="en-US" sz="667" kern="1200" dirty="0">
              <a:solidFill>
                <a:schemeClr val="dk1"/>
              </a:solidFill>
              <a:latin typeface="Verdana"/>
              <a:ea typeface="Verdana"/>
              <a:cs typeface="+mn-cs"/>
              <a:sym typeface="Verdana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en-US" sz="794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0" name="Google Shape;240;p30"/>
          <p:cNvSpPr/>
          <p:nvPr/>
        </p:nvSpPr>
        <p:spPr>
          <a:xfrm>
            <a:off x="7335117" y="2086545"/>
            <a:ext cx="2010875" cy="188441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C56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41" name="Google Shape;241;p30"/>
          <p:cNvSpPr/>
          <p:nvPr/>
        </p:nvSpPr>
        <p:spPr>
          <a:xfrm>
            <a:off x="7335117" y="2086545"/>
            <a:ext cx="2010875" cy="344131"/>
          </a:xfrm>
          <a:prstGeom prst="rect">
            <a:avLst/>
          </a:prstGeom>
          <a:solidFill>
            <a:srgbClr val="3D61C5"/>
          </a:solidFill>
          <a:ln w="28575" cap="flat" cmpd="sng">
            <a:solidFill>
              <a:srgbClr val="3D61C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42" name="Google Shape;242;p30"/>
          <p:cNvSpPr txBox="1"/>
          <p:nvPr/>
        </p:nvSpPr>
        <p:spPr>
          <a:xfrm>
            <a:off x="7397751" y="2131807"/>
            <a:ext cx="1786920" cy="56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sz="741" b="1" kern="1200">
                <a:solidFill>
                  <a:schemeClr val="lt1"/>
                </a:solidFill>
                <a:latin typeface="Verdana"/>
                <a:ea typeface="Verdana"/>
                <a:cs typeface="+mn-cs"/>
                <a:sym typeface="Verdana"/>
              </a:rPr>
              <a:t>TECHNOLOGY/SOCIAL MEDIA</a:t>
            </a:r>
          </a:p>
          <a:p>
            <a:pPr>
              <a:spcAft>
                <a:spcPts val="600"/>
              </a:spcAft>
            </a:pPr>
            <a:endParaRPr lang="en-US" sz="882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3" name="Google Shape;243;p30"/>
          <p:cNvSpPr txBox="1"/>
          <p:nvPr/>
        </p:nvSpPr>
        <p:spPr>
          <a:xfrm>
            <a:off x="7397751" y="2485822"/>
            <a:ext cx="1786920" cy="1786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Device preferences? Social media platforms? Communication preferences?</a:t>
            </a:r>
          </a:p>
          <a:p>
            <a:pPr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1100"/>
            </a:pPr>
            <a:endParaRPr lang="en-US" sz="667" kern="1200" dirty="0">
              <a:solidFill>
                <a:schemeClr val="dk1"/>
              </a:solidFill>
              <a:latin typeface="Verdana"/>
              <a:ea typeface="Verdana"/>
              <a:cs typeface="+mn-cs"/>
              <a:sym typeface="Verdana"/>
            </a:endParaRP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dk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defTabSz="768096">
              <a:lnSpc>
                <a:spcPct val="115000"/>
              </a:lnSpc>
              <a:spcAft>
                <a:spcPts val="600"/>
              </a:spcAft>
              <a:buClr>
                <a:schemeClr val="dk1"/>
              </a:buClr>
              <a:buSzPts val="1100"/>
            </a:pPr>
            <a:endParaRPr lang="en-US" sz="667" kern="1200" dirty="0">
              <a:solidFill>
                <a:schemeClr val="dk1"/>
              </a:solidFill>
              <a:latin typeface="Verdana"/>
              <a:ea typeface="Verdana"/>
              <a:cs typeface="+mn-cs"/>
              <a:sym typeface="Verdana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en-US" sz="794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4" name="Google Shape;244;p30"/>
          <p:cNvSpPr/>
          <p:nvPr/>
        </p:nvSpPr>
        <p:spPr>
          <a:xfrm>
            <a:off x="6199169" y="4214638"/>
            <a:ext cx="3146822" cy="188441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C56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45" name="Google Shape;245;p30"/>
          <p:cNvSpPr/>
          <p:nvPr/>
        </p:nvSpPr>
        <p:spPr>
          <a:xfrm>
            <a:off x="6199169" y="4214639"/>
            <a:ext cx="3146822" cy="344131"/>
          </a:xfrm>
          <a:prstGeom prst="rect">
            <a:avLst/>
          </a:prstGeom>
          <a:solidFill>
            <a:srgbClr val="3D61C5"/>
          </a:solidFill>
          <a:ln w="28575" cap="flat" cmpd="sng">
            <a:solidFill>
              <a:srgbClr val="3D61C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46" name="Google Shape;246;p30"/>
          <p:cNvSpPr txBox="1"/>
          <p:nvPr/>
        </p:nvSpPr>
        <p:spPr>
          <a:xfrm>
            <a:off x="6359163" y="4259902"/>
            <a:ext cx="2368484" cy="35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spcAft>
                <a:spcPts val="600"/>
              </a:spcAft>
            </a:pPr>
            <a:r>
              <a:rPr lang="en-US" sz="741" b="1" kern="1200">
                <a:solidFill>
                  <a:srgbClr val="FFFFFF"/>
                </a:solidFill>
                <a:latin typeface="Verdana"/>
                <a:ea typeface="Verdana"/>
                <a:cs typeface="+mn-cs"/>
                <a:sym typeface="Verdana"/>
              </a:rPr>
              <a:t>REAL QUOTES</a:t>
            </a:r>
            <a:endParaRPr lang="en-US" sz="882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7" name="Google Shape;247;p30"/>
          <p:cNvSpPr txBox="1"/>
          <p:nvPr/>
        </p:nvSpPr>
        <p:spPr>
          <a:xfrm>
            <a:off x="6359163" y="4613765"/>
            <a:ext cx="2819538" cy="166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lnSpc>
                <a:spcPct val="115000"/>
              </a:lnSpc>
              <a:spcAft>
                <a:spcPts val="600"/>
              </a:spcAft>
            </a:pPr>
            <a: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Sell your persona on your solution - in a sentence or </a:t>
            </a:r>
            <a:b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</a:br>
            <a: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a few words!</a:t>
            </a:r>
          </a:p>
          <a:p>
            <a:pPr defTabSz="768096">
              <a:lnSpc>
                <a:spcPct val="115000"/>
              </a:lnSpc>
              <a:spcAft>
                <a:spcPts val="600"/>
              </a:spcAft>
            </a:pPr>
            <a:endParaRPr lang="en-US" sz="667" kern="1200" dirty="0">
              <a:solidFill>
                <a:schemeClr val="tx1"/>
              </a:solidFill>
              <a:latin typeface="Verdana"/>
              <a:ea typeface="Verdana"/>
              <a:cs typeface="+mn-cs"/>
              <a:sym typeface="Verdana"/>
            </a:endParaRP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en-US" sz="794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8" name="Google Shape;248;p30"/>
          <p:cNvSpPr txBox="1"/>
          <p:nvPr/>
        </p:nvSpPr>
        <p:spPr>
          <a:xfrm>
            <a:off x="2326217" y="1541895"/>
            <a:ext cx="7531348" cy="370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algn="ctr" defTabSz="768096">
              <a:lnSpc>
                <a:spcPct val="115000"/>
              </a:lnSpc>
              <a:spcAft>
                <a:spcPts val="600"/>
              </a:spcAft>
            </a:pPr>
            <a:r>
              <a:rPr lang="en-US" sz="741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Buyer persona description text here</a:t>
            </a:r>
            <a:endParaRPr lang="en-US" sz="882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9" name="Google Shape;249;p30"/>
          <p:cNvSpPr txBox="1">
            <a:spLocks noGrp="1"/>
          </p:cNvSpPr>
          <p:nvPr>
            <p:ph type="body" idx="4294967295"/>
          </p:nvPr>
        </p:nvSpPr>
        <p:spPr>
          <a:xfrm>
            <a:off x="7928960" y="808277"/>
            <a:ext cx="1719756" cy="354239"/>
          </a:xfrm>
          <a:prstGeom prst="rect">
            <a:avLst/>
          </a:prstGeom>
        </p:spPr>
        <p:txBody>
          <a:bodyPr spcFirstLastPara="1" vert="horz" wrap="square" lIns="99794" tIns="99794" rIns="99794" bIns="99794" rtlCol="0" anchor="t" anchorCtr="0">
            <a:normAutofit fontScale="62500" lnSpcReduction="20000"/>
          </a:bodyPr>
          <a:lstStyle/>
          <a:p>
            <a:pPr marL="0" indent="0" defTabSz="768096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000" i="1" kern="1200">
                <a:solidFill>
                  <a:srgbClr val="434343"/>
                </a:solidFill>
                <a:latin typeface="Montserrat"/>
                <a:ea typeface="+mn-ea"/>
                <a:cs typeface="+mn-cs"/>
                <a:sym typeface="Montserrat"/>
              </a:rPr>
              <a:t>B2B Marketing Buyer Persona</a:t>
            </a:r>
            <a:endParaRPr lang="en-US" sz="1000" i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30"/>
          <p:cNvSpPr/>
          <p:nvPr/>
        </p:nvSpPr>
        <p:spPr>
          <a:xfrm>
            <a:off x="2854225" y="4214638"/>
            <a:ext cx="3146822" cy="188441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C56F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51" name="Google Shape;251;p30"/>
          <p:cNvSpPr/>
          <p:nvPr/>
        </p:nvSpPr>
        <p:spPr>
          <a:xfrm>
            <a:off x="2854225" y="4214639"/>
            <a:ext cx="3146822" cy="344131"/>
          </a:xfrm>
          <a:prstGeom prst="rect">
            <a:avLst/>
          </a:prstGeom>
          <a:solidFill>
            <a:srgbClr val="3D61C5"/>
          </a:solidFill>
          <a:ln w="28575" cap="flat" cmpd="sng">
            <a:solidFill>
              <a:srgbClr val="3D61C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69" tIns="80669" rIns="80669" bIns="80669" anchor="ctr" anchorCtr="0">
            <a:noAutofit/>
          </a:bodyPr>
          <a:lstStyle/>
          <a:p>
            <a:endParaRPr sz="1588"/>
          </a:p>
        </p:txBody>
      </p:sp>
      <p:sp>
        <p:nvSpPr>
          <p:cNvPr id="252" name="Google Shape;252;p30"/>
          <p:cNvSpPr txBox="1"/>
          <p:nvPr/>
        </p:nvSpPr>
        <p:spPr>
          <a:xfrm>
            <a:off x="2922345" y="4259902"/>
            <a:ext cx="2368484" cy="35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spcAft>
                <a:spcPts val="600"/>
              </a:spcAft>
            </a:pPr>
            <a:r>
              <a:rPr lang="en-US" sz="741" b="1" kern="1200">
                <a:solidFill>
                  <a:srgbClr val="FFFFFF"/>
                </a:solidFill>
                <a:latin typeface="Verdana"/>
                <a:ea typeface="Verdana"/>
                <a:cs typeface="+mn-cs"/>
                <a:sym typeface="Verdana"/>
              </a:rPr>
              <a:t>MARKETING MESSAGING</a:t>
            </a:r>
            <a:endParaRPr lang="en-US" sz="882" b="1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3" name="Google Shape;253;p30"/>
          <p:cNvSpPr txBox="1"/>
          <p:nvPr/>
        </p:nvSpPr>
        <p:spPr>
          <a:xfrm>
            <a:off x="2996800" y="4647105"/>
            <a:ext cx="2747657" cy="139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669" tIns="80669" rIns="80669" bIns="80669" anchor="t" anchorCtr="0">
            <a:spAutoFit/>
          </a:bodyPr>
          <a:lstStyle/>
          <a:p>
            <a:pPr defTabSz="768096">
              <a:lnSpc>
                <a:spcPct val="115000"/>
              </a:lnSpc>
              <a:spcAft>
                <a:spcPts val="600"/>
              </a:spcAft>
            </a:pPr>
            <a: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How can you describe your solution to have the biggest impact on your persona? What resonates most with your persona?</a:t>
            </a:r>
          </a:p>
          <a:p>
            <a:pPr defTabSz="768096">
              <a:lnSpc>
                <a:spcPct val="115000"/>
              </a:lnSpc>
              <a:spcAft>
                <a:spcPts val="600"/>
              </a:spcAft>
            </a:pPr>
            <a:endParaRPr lang="en-US" sz="667" kern="1200" dirty="0">
              <a:solidFill>
                <a:schemeClr val="tx1"/>
              </a:solidFill>
              <a:latin typeface="Verdana"/>
              <a:ea typeface="Verdana"/>
              <a:cs typeface="+mn-cs"/>
              <a:sym typeface="Verdana"/>
            </a:endParaRP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SzPts val="900"/>
              <a:buFont typeface="Verdana"/>
              <a:buChar char="●"/>
            </a:pPr>
            <a:r>
              <a:rPr lang="en-US" sz="667" kern="1200" dirty="0">
                <a:solidFill>
                  <a:schemeClr val="tx1"/>
                </a:solidFill>
                <a:latin typeface="Verdana"/>
                <a:ea typeface="Verdana"/>
                <a:cs typeface="+mn-cs"/>
                <a:sym typeface="Verdana"/>
              </a:rPr>
              <a:t>Your text here </a:t>
            </a:r>
            <a:endParaRPr lang="en-US" sz="794" kern="1200" dirty="0">
              <a:solidFill>
                <a:schemeClr val="tx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69442" indent="-144026" defTabSz="768096">
              <a:lnSpc>
                <a:spcPct val="115000"/>
              </a:lnSpc>
              <a:spcAft>
                <a:spcPts val="600"/>
              </a:spcAft>
              <a:buSzPts val="900"/>
              <a:buFont typeface="Verdana"/>
              <a:buChar char="●"/>
            </a:pPr>
            <a:r>
              <a:rPr lang="en-US" sz="794" dirty="0">
                <a:latin typeface="Verdana"/>
                <a:ea typeface="Verdana"/>
                <a:cs typeface="Verdana"/>
                <a:sym typeface="Verdana"/>
              </a:rPr>
              <a:t>Your text here </a:t>
            </a:r>
            <a:endParaRPr lang="en-US" sz="667" kern="1200" dirty="0">
              <a:solidFill>
                <a:schemeClr val="tx1"/>
              </a:solidFill>
              <a:latin typeface="Verdana"/>
              <a:ea typeface="Verdana"/>
              <a:cs typeface="+mn-cs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12192000" cy="6095999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03D9E-85C6-8840-9793-8EF5BA4B7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0"/>
            <a:ext cx="5998059" cy="1344613"/>
          </a:xfrm>
        </p:spPr>
        <p:txBody>
          <a:bodyPr>
            <a:normAutofit/>
          </a:bodyPr>
          <a:lstStyle/>
          <a:p>
            <a:r>
              <a:rPr lang="en-US" dirty="0"/>
              <a:t>Rosser Reeves + USP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F70721E-A2BC-A3D8-34B5-9C5724D471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96" r="-1" b="20018"/>
          <a:stretch/>
        </p:blipFill>
        <p:spPr>
          <a:xfrm>
            <a:off x="762000" y="1520823"/>
            <a:ext cx="3892291" cy="457835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2F2C51-DACD-9250-BA5C-9957E985D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970213"/>
            <a:ext cx="5998059" cy="3125787"/>
          </a:xfrm>
        </p:spPr>
        <p:txBody>
          <a:bodyPr>
            <a:normAutofit fontScale="92500"/>
          </a:bodyPr>
          <a:lstStyle/>
          <a:p>
            <a:r>
              <a:rPr lang="en-US" dirty="0"/>
              <a:t>TV exec who pioneers idea of USP (unique selling proposition).  </a:t>
            </a:r>
          </a:p>
          <a:p>
            <a:r>
              <a:rPr lang="en-US" dirty="0"/>
              <a:t>Anacin—its not aspirin, its </a:t>
            </a:r>
            <a:r>
              <a:rPr lang="en-US" i="1" dirty="0"/>
              <a:t>FAST </a:t>
            </a:r>
            <a:r>
              <a:rPr lang="en-US" dirty="0"/>
              <a:t>aspirin</a:t>
            </a:r>
          </a:p>
          <a:p>
            <a:r>
              <a:rPr lang="en-US" dirty="0"/>
              <a:t>USP essentially is the branding of the company, product, or service—what makes it different from other competitors? Why is it </a:t>
            </a:r>
            <a:r>
              <a:rPr lang="en-US" i="1" dirty="0"/>
              <a:t>special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70917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58951"/>
            <a:ext cx="3880511" cy="1577849"/>
          </a:xfrm>
        </p:spPr>
        <p:txBody>
          <a:bodyPr>
            <a:normAutofit/>
          </a:bodyPr>
          <a:lstStyle/>
          <a:p>
            <a:r>
              <a:rPr lang="en-US" dirty="0"/>
              <a:t>Marketing @ Under Armor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6C62-575F-ABA8-43B2-E53601F6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611718"/>
            <a:ext cx="3880511" cy="3764030"/>
          </a:xfrm>
        </p:spPr>
        <p:txBody>
          <a:bodyPr>
            <a:normAutofit/>
          </a:bodyPr>
          <a:lstStyle/>
          <a:p>
            <a:r>
              <a:rPr lang="en-US" dirty="0"/>
              <a:t>Audience Personas:</a:t>
            </a:r>
          </a:p>
          <a:p>
            <a:pPr lvl="1"/>
            <a:r>
              <a:rPr lang="en-US" dirty="0"/>
              <a:t>Who are the consumers who are wearing exclusively Under Armor?  Why?</a:t>
            </a:r>
          </a:p>
          <a:p>
            <a:pPr lvl="1"/>
            <a:r>
              <a:rPr lang="en-US" dirty="0"/>
              <a:t>Are there regional or cultural demographics that make someone purchase Under Armor?</a:t>
            </a:r>
          </a:p>
        </p:txBody>
      </p:sp>
      <p:pic>
        <p:nvPicPr>
          <p:cNvPr id="12" name="Picture 11" descr="Football on green playing field">
            <a:extLst>
              <a:ext uri="{FF2B5EF4-FFF2-40B4-BE49-F238E27FC236}">
                <a16:creationId xmlns:a16="http://schemas.microsoft.com/office/drawing/2014/main" id="{C4993BC3-B0D9-9705-4650-E709D6641E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57" r="1649" b="-1"/>
          <a:stretch/>
        </p:blipFill>
        <p:spPr>
          <a:xfrm>
            <a:off x="5401463" y="10"/>
            <a:ext cx="6790537" cy="685799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05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58951"/>
            <a:ext cx="3880511" cy="1577849"/>
          </a:xfrm>
        </p:spPr>
        <p:txBody>
          <a:bodyPr>
            <a:normAutofit/>
          </a:bodyPr>
          <a:lstStyle/>
          <a:p>
            <a:r>
              <a:rPr lang="en-US" dirty="0"/>
              <a:t>Marketing @ Under Armor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6C62-575F-ABA8-43B2-E53601F6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611718"/>
            <a:ext cx="3880511" cy="3764030"/>
          </a:xfrm>
        </p:spPr>
        <p:txBody>
          <a:bodyPr>
            <a:normAutofit/>
          </a:bodyPr>
          <a:lstStyle/>
          <a:p>
            <a:r>
              <a:rPr lang="en-US" dirty="0"/>
              <a:t>USP for UA?</a:t>
            </a:r>
          </a:p>
        </p:txBody>
      </p:sp>
      <p:pic>
        <p:nvPicPr>
          <p:cNvPr id="12" name="Picture 11" descr="Football on green playing field">
            <a:extLst>
              <a:ext uri="{FF2B5EF4-FFF2-40B4-BE49-F238E27FC236}">
                <a16:creationId xmlns:a16="http://schemas.microsoft.com/office/drawing/2014/main" id="{C4993BC3-B0D9-9705-4650-E709D6641E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257" r="1649" b="-1"/>
          <a:stretch/>
        </p:blipFill>
        <p:spPr>
          <a:xfrm>
            <a:off x="5401463" y="10"/>
            <a:ext cx="6790537" cy="685799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97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58951"/>
            <a:ext cx="3880511" cy="1577849"/>
          </a:xfrm>
        </p:spPr>
        <p:txBody>
          <a:bodyPr>
            <a:normAutofit/>
          </a:bodyPr>
          <a:lstStyle/>
          <a:p>
            <a:r>
              <a:rPr lang="en-US" dirty="0"/>
              <a:t>Marketing @ Under Armor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6C62-575F-ABA8-43B2-E53601F6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611718"/>
            <a:ext cx="3880511" cy="3764030"/>
          </a:xfrm>
        </p:spPr>
        <p:txBody>
          <a:bodyPr>
            <a:normAutofit/>
          </a:bodyPr>
          <a:lstStyle/>
          <a:p>
            <a:r>
              <a:rPr lang="en-US" dirty="0"/>
              <a:t>Promotions:</a:t>
            </a:r>
          </a:p>
          <a:p>
            <a:pPr lvl="1"/>
            <a:r>
              <a:rPr lang="en-US" dirty="0"/>
              <a:t>The Only Way is Through Ad:</a:t>
            </a:r>
          </a:p>
          <a:p>
            <a:pPr lvl="1"/>
            <a:r>
              <a:rPr lang="en-US" dirty="0">
                <a:hlinkClick r:id="rId2"/>
              </a:rPr>
              <a:t>https://www.youtube.com/watch?v=wx-kvJlKvJI</a:t>
            </a:r>
            <a:endParaRPr lang="en-US" dirty="0"/>
          </a:p>
          <a:p>
            <a:pPr lvl="1"/>
            <a:r>
              <a:rPr lang="en-US" dirty="0"/>
              <a:t>Grind Now Glory Later Ad:</a:t>
            </a:r>
          </a:p>
          <a:p>
            <a:pPr lvl="1"/>
            <a:r>
              <a:rPr lang="en-US" dirty="0">
                <a:hlinkClick r:id="rId3"/>
              </a:rPr>
              <a:t>https://www.youtube.com/watch?v=ukgm68aAQ9M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12" name="Picture 11" descr="Football on green playing field">
            <a:extLst>
              <a:ext uri="{FF2B5EF4-FFF2-40B4-BE49-F238E27FC236}">
                <a16:creationId xmlns:a16="http://schemas.microsoft.com/office/drawing/2014/main" id="{C4993BC3-B0D9-9705-4650-E709D6641E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57" r="1649" b="-1"/>
          <a:stretch/>
        </p:blipFill>
        <p:spPr>
          <a:xfrm>
            <a:off x="5401463" y="10"/>
            <a:ext cx="6790537" cy="685799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20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55650"/>
            <a:ext cx="3932830" cy="1345115"/>
          </a:xfrm>
        </p:spPr>
        <p:txBody>
          <a:bodyPr>
            <a:normAutofit/>
          </a:bodyPr>
          <a:lstStyle/>
          <a:p>
            <a:r>
              <a:rPr lang="en-US" dirty="0"/>
              <a:t>Marketing @ Aldi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6C62-575F-ABA8-43B2-E53601F6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07969"/>
            <a:ext cx="3932830" cy="3884983"/>
          </a:xfrm>
        </p:spPr>
        <p:txBody>
          <a:bodyPr>
            <a:normAutofit/>
          </a:bodyPr>
          <a:lstStyle/>
          <a:p>
            <a:r>
              <a:rPr lang="en-US" dirty="0"/>
              <a:t>Audience Personas: </a:t>
            </a:r>
          </a:p>
          <a:p>
            <a:pPr lvl="1"/>
            <a:r>
              <a:rPr lang="en-US" dirty="0"/>
              <a:t>Who are the customers here?  </a:t>
            </a:r>
          </a:p>
          <a:p>
            <a:pPr lvl="1"/>
            <a:r>
              <a:rPr lang="en-US" dirty="0"/>
              <a:t>Does income matter? </a:t>
            </a:r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3219A8-2DC7-A3EE-148D-BF840EB1AF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941" t="65355" r="32642" b="21569"/>
          <a:stretch/>
        </p:blipFill>
        <p:spPr>
          <a:xfrm>
            <a:off x="5401464" y="1889324"/>
            <a:ext cx="6035826" cy="307935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58951"/>
            <a:ext cx="3880511" cy="1577849"/>
          </a:xfrm>
        </p:spPr>
        <p:txBody>
          <a:bodyPr>
            <a:normAutofit/>
          </a:bodyPr>
          <a:lstStyle/>
          <a:p>
            <a:r>
              <a:rPr lang="en-US" dirty="0"/>
              <a:t>Marketing @ Aldi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6C62-575F-ABA8-43B2-E53601F6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611718"/>
            <a:ext cx="3880511" cy="3514164"/>
          </a:xfrm>
        </p:spPr>
        <p:txBody>
          <a:bodyPr>
            <a:normAutofit/>
          </a:bodyPr>
          <a:lstStyle/>
          <a:p>
            <a:r>
              <a:rPr lang="en-US" dirty="0"/>
              <a:t>USP for Aldi?</a:t>
            </a:r>
          </a:p>
          <a:p>
            <a:pPr lvl="1"/>
            <a:r>
              <a:rPr lang="en-US" dirty="0">
                <a:hlinkClick r:id="rId2"/>
              </a:rPr>
              <a:t>https://www.youtube.com/watch?v=LkAEEf1W3mI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F23D7B-5237-3BEC-DCD4-CB57D2EC0D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941" t="65355" r="32642" b="21569"/>
          <a:stretch/>
        </p:blipFill>
        <p:spPr>
          <a:xfrm>
            <a:off x="5401464" y="1889324"/>
            <a:ext cx="6035826" cy="307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9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55650"/>
            <a:ext cx="3932830" cy="1345115"/>
          </a:xfrm>
        </p:spPr>
        <p:txBody>
          <a:bodyPr>
            <a:normAutofit/>
          </a:bodyPr>
          <a:lstStyle/>
          <a:p>
            <a:r>
              <a:rPr lang="en-US" dirty="0"/>
              <a:t>Marketing @ Palantir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69EC98C-CD8A-C2F2-CEC3-59329C0BE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07969"/>
            <a:ext cx="3932830" cy="3884983"/>
          </a:xfrm>
        </p:spPr>
        <p:txBody>
          <a:bodyPr>
            <a:normAutofit/>
          </a:bodyPr>
          <a:lstStyle/>
          <a:p>
            <a:r>
              <a:rPr lang="en-US" dirty="0"/>
              <a:t>Audience Personas: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DFCE8B-7614-EA5F-2B80-594CC3DFC5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383" t="50503" r="3541" b="28862"/>
          <a:stretch/>
        </p:blipFill>
        <p:spPr>
          <a:xfrm>
            <a:off x="5401464" y="2032065"/>
            <a:ext cx="6035826" cy="2793869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79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55650"/>
            <a:ext cx="3932830" cy="1345115"/>
          </a:xfrm>
        </p:spPr>
        <p:txBody>
          <a:bodyPr>
            <a:normAutofit/>
          </a:bodyPr>
          <a:lstStyle/>
          <a:p>
            <a:r>
              <a:rPr lang="en-US" dirty="0"/>
              <a:t>Marketing @ Palantir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69EC98C-CD8A-C2F2-CEC3-59329C0BE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07969"/>
            <a:ext cx="3932830" cy="3884983"/>
          </a:xfrm>
        </p:spPr>
        <p:txBody>
          <a:bodyPr>
            <a:normAutofit/>
          </a:bodyPr>
          <a:lstStyle/>
          <a:p>
            <a:r>
              <a:rPr lang="en-US" dirty="0"/>
              <a:t>USP for Palantir?</a:t>
            </a:r>
          </a:p>
          <a:p>
            <a:pPr lvl="1"/>
            <a:r>
              <a:rPr lang="en-US" dirty="0">
                <a:hlinkClick r:id="rId2"/>
              </a:rPr>
              <a:t>https://www.youtube.com/watch?v=UiiqiaUBAL8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https://www.youtube.com/watch?v=xnojO-i6rvQ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D1568D-EBCC-1EAC-3676-8F5252AC46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1383" t="50503" r="3541" b="28862"/>
          <a:stretch/>
        </p:blipFill>
        <p:spPr>
          <a:xfrm>
            <a:off x="5401464" y="2032065"/>
            <a:ext cx="6035826" cy="2793869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8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464" y="755650"/>
            <a:ext cx="5266535" cy="1345115"/>
          </a:xfrm>
        </p:spPr>
        <p:txBody>
          <a:bodyPr>
            <a:normAutofit/>
          </a:bodyPr>
          <a:lstStyle/>
          <a:p>
            <a:r>
              <a:rPr lang="en-US" dirty="0"/>
              <a:t>Marketing @ LEGO</a:t>
            </a:r>
          </a:p>
        </p:txBody>
      </p:sp>
      <p:pic>
        <p:nvPicPr>
          <p:cNvPr id="24" name="Picture 23" descr="Assorted colourful toy blocks">
            <a:extLst>
              <a:ext uri="{FF2B5EF4-FFF2-40B4-BE49-F238E27FC236}">
                <a16:creationId xmlns:a16="http://schemas.microsoft.com/office/drawing/2014/main" id="{E816E842-2FC2-E961-7B82-18C737B389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6" r="46290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6C62-575F-ABA8-43B2-E53601F6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464" y="2207969"/>
            <a:ext cx="5266535" cy="3884983"/>
          </a:xfrm>
        </p:spPr>
        <p:txBody>
          <a:bodyPr>
            <a:normAutofit/>
          </a:bodyPr>
          <a:lstStyle/>
          <a:p>
            <a:r>
              <a:rPr lang="en-US" dirty="0"/>
              <a:t> Audience Personas:</a:t>
            </a:r>
          </a:p>
          <a:p>
            <a:pPr lvl="1"/>
            <a:r>
              <a:rPr lang="en-US" dirty="0"/>
              <a:t>Not kids, b/c kids can’t buy things.  So parents, but what kind of parents?</a:t>
            </a:r>
          </a:p>
          <a:p>
            <a:pPr lvl="1"/>
            <a:r>
              <a:rPr lang="en-US" dirty="0"/>
              <a:t>Can’t underestimate the entry point LEGO has with a youth market and how lucrative that can be.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9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464" y="755650"/>
            <a:ext cx="5266535" cy="1345115"/>
          </a:xfrm>
        </p:spPr>
        <p:txBody>
          <a:bodyPr>
            <a:normAutofit/>
          </a:bodyPr>
          <a:lstStyle/>
          <a:p>
            <a:r>
              <a:rPr lang="en-US" dirty="0"/>
              <a:t>Marketing @ LEGO</a:t>
            </a:r>
          </a:p>
        </p:txBody>
      </p:sp>
      <p:pic>
        <p:nvPicPr>
          <p:cNvPr id="24" name="Picture 23" descr="Assorted colourful toy blocks">
            <a:extLst>
              <a:ext uri="{FF2B5EF4-FFF2-40B4-BE49-F238E27FC236}">
                <a16:creationId xmlns:a16="http://schemas.microsoft.com/office/drawing/2014/main" id="{E816E842-2FC2-E961-7B82-18C737B389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6" r="46290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6C62-575F-ABA8-43B2-E53601F6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464" y="2207969"/>
            <a:ext cx="5266535" cy="3884983"/>
          </a:xfrm>
        </p:spPr>
        <p:txBody>
          <a:bodyPr>
            <a:normAutofit/>
          </a:bodyPr>
          <a:lstStyle/>
          <a:p>
            <a:r>
              <a:rPr lang="en-US" dirty="0"/>
              <a:t>USP for LEGO?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92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84AADA-A764-C04F-675D-992359184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3464" y="755650"/>
            <a:ext cx="5266535" cy="1345115"/>
          </a:xfrm>
        </p:spPr>
        <p:txBody>
          <a:bodyPr>
            <a:normAutofit/>
          </a:bodyPr>
          <a:lstStyle/>
          <a:p>
            <a:r>
              <a:rPr lang="en-US" dirty="0"/>
              <a:t>Marketing @ LEGO</a:t>
            </a:r>
          </a:p>
        </p:txBody>
      </p:sp>
      <p:pic>
        <p:nvPicPr>
          <p:cNvPr id="24" name="Picture 23" descr="Assorted colourful toy blocks">
            <a:extLst>
              <a:ext uri="{FF2B5EF4-FFF2-40B4-BE49-F238E27FC236}">
                <a16:creationId xmlns:a16="http://schemas.microsoft.com/office/drawing/2014/main" id="{E816E842-2FC2-E961-7B82-18C737B389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6" r="46290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86C62-575F-ABA8-43B2-E53601F66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464" y="2207969"/>
            <a:ext cx="5266535" cy="3884983"/>
          </a:xfrm>
        </p:spPr>
        <p:txBody>
          <a:bodyPr>
            <a:normAutofit/>
          </a:bodyPr>
          <a:lstStyle/>
          <a:p>
            <a:r>
              <a:rPr lang="en-US" dirty="0"/>
              <a:t>Promotions:</a:t>
            </a:r>
          </a:p>
          <a:p>
            <a:pPr lvl="1"/>
            <a:r>
              <a:rPr lang="en-US" dirty="0"/>
              <a:t>90</a:t>
            </a:r>
            <a:r>
              <a:rPr lang="en-US" baseline="30000" dirty="0"/>
              <a:t>th</a:t>
            </a:r>
            <a:r>
              <a:rPr lang="en-US" dirty="0"/>
              <a:t> Anniversary ad</a:t>
            </a:r>
          </a:p>
          <a:p>
            <a:pPr lvl="1"/>
            <a:r>
              <a:rPr lang="en-US" dirty="0">
                <a:hlinkClick r:id="rId3"/>
              </a:rPr>
              <a:t>https://www.youtube.com/watch?v=T0pTtj1-u9E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7C98C6-8A7A-1908-015F-F65CB77522D3}"/>
              </a:ext>
            </a:extLst>
          </p:cNvPr>
          <p:cNvSpPr txBox="1">
            <a:spLocks/>
          </p:cNvSpPr>
          <p:nvPr/>
        </p:nvSpPr>
        <p:spPr>
          <a:xfrm>
            <a:off x="6956679" y="2857309"/>
            <a:ext cx="2611184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28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12F48D-CC9B-DA54-B122-E3794815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9C63C5-6B59-A12A-2381-A1AC33148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55650"/>
            <a:ext cx="3932830" cy="1345115"/>
          </a:xfrm>
        </p:spPr>
        <p:txBody>
          <a:bodyPr>
            <a:normAutofit/>
          </a:bodyPr>
          <a:lstStyle/>
          <a:p>
            <a:r>
              <a:rPr lang="en-US" dirty="0"/>
              <a:t>Duolingo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18166EA-41C1-7ACD-C4FE-BB4C15A93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07969"/>
            <a:ext cx="3932830" cy="3884983"/>
          </a:xfrm>
        </p:spPr>
        <p:txBody>
          <a:bodyPr>
            <a:normAutofit/>
          </a:bodyPr>
          <a:lstStyle/>
          <a:p>
            <a:r>
              <a:rPr lang="en-US" dirty="0"/>
              <a:t>‘Unhinged’ Social media </a:t>
            </a:r>
          </a:p>
          <a:p>
            <a:r>
              <a:rPr lang="en-US" dirty="0"/>
              <a:t>Tik Tok more than anything—humor</a:t>
            </a:r>
          </a:p>
          <a:p>
            <a:r>
              <a:rPr lang="en-US" dirty="0"/>
              <a:t>Who is a user?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4B5182-97D4-56ED-1E41-19826C7990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99" t="57019" r="74113" b="24272"/>
          <a:stretch/>
        </p:blipFill>
        <p:spPr>
          <a:xfrm>
            <a:off x="5678916" y="755650"/>
            <a:ext cx="5480921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08742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Custom 16">
      <a:dk1>
        <a:srgbClr val="000000"/>
      </a:dk1>
      <a:lt1>
        <a:srgbClr val="FFFFFF"/>
      </a:lt1>
      <a:dk2>
        <a:srgbClr val="24393F"/>
      </a:dk2>
      <a:lt2>
        <a:srgbClr val="E8E8E2"/>
      </a:lt2>
      <a:accent1>
        <a:srgbClr val="9F4F5E"/>
      </a:accent1>
      <a:accent2>
        <a:srgbClr val="C9BC93"/>
      </a:accent2>
      <a:accent3>
        <a:srgbClr val="1B363D"/>
      </a:accent3>
      <a:accent4>
        <a:srgbClr val="B4001C"/>
      </a:accent4>
      <a:accent5>
        <a:srgbClr val="B49550"/>
      </a:accent5>
      <a:accent6>
        <a:srgbClr val="B63112"/>
      </a:accent6>
      <a:hlink>
        <a:srgbClr val="848651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14172</TotalTime>
  <Words>670</Words>
  <Application>Microsoft Macintosh PowerPoint</Application>
  <PresentationFormat>Widescreen</PresentationFormat>
  <Paragraphs>100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Aharoni</vt:lpstr>
      <vt:lpstr>Arial</vt:lpstr>
      <vt:lpstr>Avenir Next LT Pro</vt:lpstr>
      <vt:lpstr>Calibri</vt:lpstr>
      <vt:lpstr>Graphik</vt:lpstr>
      <vt:lpstr>Montserrat</vt:lpstr>
      <vt:lpstr>Oswald</vt:lpstr>
      <vt:lpstr>Verdana</vt:lpstr>
      <vt:lpstr>PrismaticVTI</vt:lpstr>
      <vt:lpstr>Writing for the Workplace </vt:lpstr>
      <vt:lpstr>Audience Personas </vt:lpstr>
      <vt:lpstr>Audience Personas </vt:lpstr>
      <vt:lpstr>Audience Personas </vt:lpstr>
      <vt:lpstr>Audience Personas </vt:lpstr>
      <vt:lpstr>Audience Personas </vt:lpstr>
      <vt:lpstr>PowerPoint Presentation</vt:lpstr>
      <vt:lpstr>Rosser Reeves + USP </vt:lpstr>
      <vt:lpstr>Marketing @ Under Armor </vt:lpstr>
      <vt:lpstr>Marketing @ Under Armor </vt:lpstr>
      <vt:lpstr>Marketing @ Under Armor </vt:lpstr>
      <vt:lpstr>Marketing @ Aldi</vt:lpstr>
      <vt:lpstr>Marketing @ Aldi</vt:lpstr>
      <vt:lpstr>Marketing @ Palantir</vt:lpstr>
      <vt:lpstr>Marketing @ Palantir</vt:lpstr>
      <vt:lpstr>Marketing @ LEGO</vt:lpstr>
      <vt:lpstr>Marketing @ LEGO</vt:lpstr>
      <vt:lpstr>Marketing @ LEGO</vt:lpstr>
      <vt:lpstr>Duolingo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for the Workplace </dc:title>
  <dc:creator>robert foschia</dc:creator>
  <cp:lastModifiedBy>Foschia, Robert</cp:lastModifiedBy>
  <cp:revision>28</cp:revision>
  <dcterms:created xsi:type="dcterms:W3CDTF">2023-08-18T04:06:21Z</dcterms:created>
  <dcterms:modified xsi:type="dcterms:W3CDTF">2026-10-01T16:18:47Z</dcterms:modified>
</cp:coreProperties>
</file>