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8" r:id="rId6"/>
    <p:sldId id="261" r:id="rId7"/>
    <p:sldId id="267" r:id="rId8"/>
    <p:sldId id="269" r:id="rId9"/>
    <p:sldId id="270" r:id="rId10"/>
    <p:sldId id="271" r:id="rId11"/>
    <p:sldId id="262" r:id="rId12"/>
    <p:sldId id="263" r:id="rId13"/>
    <p:sldId id="264" r:id="rId14"/>
    <p:sldId id="265" r:id="rId15"/>
    <p:sldId id="2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9"/>
  </p:normalViewPr>
  <p:slideViewPr>
    <p:cSldViewPr snapToGrid="0">
      <p:cViewPr varScale="1">
        <p:scale>
          <a:sx n="104" d="100"/>
          <a:sy n="104" d="100"/>
        </p:scale>
        <p:origin x="89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6FFC73-C6FA-4136-8619-88F8EA396930}"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B66856F-5A7E-4629-8118-A0DCC77D106D}">
      <dgm:prSet/>
      <dgm:spPr/>
      <dgm:t>
        <a:bodyPr/>
        <a:lstStyle/>
        <a:p>
          <a:r>
            <a:rPr lang="en-US"/>
            <a:t>Quantitative is objective, systematic, and controlled. The researcher defines “things” under the study.  It is systematic in that there are formal rules and processes to follow</a:t>
          </a:r>
        </a:p>
      </dgm:t>
    </dgm:pt>
    <dgm:pt modelId="{6931DFA7-5D6B-4346-9B78-78B42EA30CDE}" type="parTrans" cxnId="{CAFA4B16-3F27-476E-B829-92270E5EFA34}">
      <dgm:prSet/>
      <dgm:spPr/>
      <dgm:t>
        <a:bodyPr/>
        <a:lstStyle/>
        <a:p>
          <a:endParaRPr lang="en-US"/>
        </a:p>
      </dgm:t>
    </dgm:pt>
    <dgm:pt modelId="{239B3EB1-651D-401C-AFFC-2D1183B5C033}" type="sibTrans" cxnId="{CAFA4B16-3F27-476E-B829-92270E5EFA34}">
      <dgm:prSet/>
      <dgm:spPr/>
      <dgm:t>
        <a:bodyPr/>
        <a:lstStyle/>
        <a:p>
          <a:endParaRPr lang="en-US"/>
        </a:p>
      </dgm:t>
    </dgm:pt>
    <dgm:pt modelId="{37524041-E5AB-4FD6-8398-FD5FEC6EE95C}">
      <dgm:prSet/>
      <dgm:spPr/>
      <dgm:t>
        <a:bodyPr/>
        <a:lstStyle/>
        <a:p>
          <a:r>
            <a:rPr lang="en-US"/>
            <a:t>Qualitative is not anything goes, but rather relies on the subjective evaluations of the researcher.   Stacks already fields a somewhat negative view here, but qualitative research is also rigorous and thorough, usually relying on text than numbered assessment.  </a:t>
          </a:r>
        </a:p>
      </dgm:t>
    </dgm:pt>
    <dgm:pt modelId="{9D523701-7F83-4EC9-BEFD-5D855B96B48C}" type="parTrans" cxnId="{96639EB4-685A-40F1-AB62-03E08FA364F3}">
      <dgm:prSet/>
      <dgm:spPr/>
      <dgm:t>
        <a:bodyPr/>
        <a:lstStyle/>
        <a:p>
          <a:endParaRPr lang="en-US"/>
        </a:p>
      </dgm:t>
    </dgm:pt>
    <dgm:pt modelId="{C32B5102-C3E9-4F8B-95A5-1EB51FC4CA61}" type="sibTrans" cxnId="{96639EB4-685A-40F1-AB62-03E08FA364F3}">
      <dgm:prSet/>
      <dgm:spPr/>
      <dgm:t>
        <a:bodyPr/>
        <a:lstStyle/>
        <a:p>
          <a:endParaRPr lang="en-US"/>
        </a:p>
      </dgm:t>
    </dgm:pt>
    <dgm:pt modelId="{94792A79-7EC2-614B-ABCF-664E3C724117}" type="pres">
      <dgm:prSet presAssocID="{F16FFC73-C6FA-4136-8619-88F8EA396930}" presName="hierChild1" presStyleCnt="0">
        <dgm:presLayoutVars>
          <dgm:chPref val="1"/>
          <dgm:dir/>
          <dgm:animOne val="branch"/>
          <dgm:animLvl val="lvl"/>
          <dgm:resizeHandles/>
        </dgm:presLayoutVars>
      </dgm:prSet>
      <dgm:spPr/>
    </dgm:pt>
    <dgm:pt modelId="{073BC847-332A-5845-A8F7-7CE31E08DCEA}" type="pres">
      <dgm:prSet presAssocID="{FB66856F-5A7E-4629-8118-A0DCC77D106D}" presName="hierRoot1" presStyleCnt="0"/>
      <dgm:spPr/>
    </dgm:pt>
    <dgm:pt modelId="{7E710332-11A0-A343-8BD7-E8B09213393A}" type="pres">
      <dgm:prSet presAssocID="{FB66856F-5A7E-4629-8118-A0DCC77D106D}" presName="composite" presStyleCnt="0"/>
      <dgm:spPr/>
    </dgm:pt>
    <dgm:pt modelId="{09354A83-40AB-9440-BDAE-B0846DDB892F}" type="pres">
      <dgm:prSet presAssocID="{FB66856F-5A7E-4629-8118-A0DCC77D106D}" presName="background" presStyleLbl="node0" presStyleIdx="0" presStyleCnt="2"/>
      <dgm:spPr/>
    </dgm:pt>
    <dgm:pt modelId="{ED11A986-22F7-BF46-810B-2BD9DF0BEBA3}" type="pres">
      <dgm:prSet presAssocID="{FB66856F-5A7E-4629-8118-A0DCC77D106D}" presName="text" presStyleLbl="fgAcc0" presStyleIdx="0" presStyleCnt="2">
        <dgm:presLayoutVars>
          <dgm:chPref val="3"/>
        </dgm:presLayoutVars>
      </dgm:prSet>
      <dgm:spPr/>
    </dgm:pt>
    <dgm:pt modelId="{D1917705-BDFC-934E-B306-39FBFB49B72F}" type="pres">
      <dgm:prSet presAssocID="{FB66856F-5A7E-4629-8118-A0DCC77D106D}" presName="hierChild2" presStyleCnt="0"/>
      <dgm:spPr/>
    </dgm:pt>
    <dgm:pt modelId="{3260B679-A22F-1C42-B3DD-D1C4F75592ED}" type="pres">
      <dgm:prSet presAssocID="{37524041-E5AB-4FD6-8398-FD5FEC6EE95C}" presName="hierRoot1" presStyleCnt="0"/>
      <dgm:spPr/>
    </dgm:pt>
    <dgm:pt modelId="{62AA7A34-28AF-D544-BD99-679B847952BE}" type="pres">
      <dgm:prSet presAssocID="{37524041-E5AB-4FD6-8398-FD5FEC6EE95C}" presName="composite" presStyleCnt="0"/>
      <dgm:spPr/>
    </dgm:pt>
    <dgm:pt modelId="{9A3CED53-7171-DE46-B974-C9F65C46B774}" type="pres">
      <dgm:prSet presAssocID="{37524041-E5AB-4FD6-8398-FD5FEC6EE95C}" presName="background" presStyleLbl="node0" presStyleIdx="1" presStyleCnt="2"/>
      <dgm:spPr/>
    </dgm:pt>
    <dgm:pt modelId="{20A6B575-0E12-8A4F-8E97-291556C1F688}" type="pres">
      <dgm:prSet presAssocID="{37524041-E5AB-4FD6-8398-FD5FEC6EE95C}" presName="text" presStyleLbl="fgAcc0" presStyleIdx="1" presStyleCnt="2">
        <dgm:presLayoutVars>
          <dgm:chPref val="3"/>
        </dgm:presLayoutVars>
      </dgm:prSet>
      <dgm:spPr/>
    </dgm:pt>
    <dgm:pt modelId="{33BFBE59-4903-3349-A8E3-F6793D7F16D1}" type="pres">
      <dgm:prSet presAssocID="{37524041-E5AB-4FD6-8398-FD5FEC6EE95C}" presName="hierChild2" presStyleCnt="0"/>
      <dgm:spPr/>
    </dgm:pt>
  </dgm:ptLst>
  <dgm:cxnLst>
    <dgm:cxn modelId="{22F39E01-6792-9F4C-9E69-F11A56F2266D}" type="presOf" srcId="{F16FFC73-C6FA-4136-8619-88F8EA396930}" destId="{94792A79-7EC2-614B-ABCF-664E3C724117}" srcOrd="0" destOrd="0" presId="urn:microsoft.com/office/officeart/2005/8/layout/hierarchy1"/>
    <dgm:cxn modelId="{CAFA4B16-3F27-476E-B829-92270E5EFA34}" srcId="{F16FFC73-C6FA-4136-8619-88F8EA396930}" destId="{FB66856F-5A7E-4629-8118-A0DCC77D106D}" srcOrd="0" destOrd="0" parTransId="{6931DFA7-5D6B-4346-9B78-78B42EA30CDE}" sibTransId="{239B3EB1-651D-401C-AFFC-2D1183B5C033}"/>
    <dgm:cxn modelId="{DFFEC858-0E15-454D-846E-F655EFE4E0F0}" type="presOf" srcId="{37524041-E5AB-4FD6-8398-FD5FEC6EE95C}" destId="{20A6B575-0E12-8A4F-8E97-291556C1F688}" srcOrd="0" destOrd="0" presId="urn:microsoft.com/office/officeart/2005/8/layout/hierarchy1"/>
    <dgm:cxn modelId="{7381A198-6558-EE4B-9B46-9D7D4280A123}" type="presOf" srcId="{FB66856F-5A7E-4629-8118-A0DCC77D106D}" destId="{ED11A986-22F7-BF46-810B-2BD9DF0BEBA3}" srcOrd="0" destOrd="0" presId="urn:microsoft.com/office/officeart/2005/8/layout/hierarchy1"/>
    <dgm:cxn modelId="{96639EB4-685A-40F1-AB62-03E08FA364F3}" srcId="{F16FFC73-C6FA-4136-8619-88F8EA396930}" destId="{37524041-E5AB-4FD6-8398-FD5FEC6EE95C}" srcOrd="1" destOrd="0" parTransId="{9D523701-7F83-4EC9-BEFD-5D855B96B48C}" sibTransId="{C32B5102-C3E9-4F8B-95A5-1EB51FC4CA61}"/>
    <dgm:cxn modelId="{516E6968-DC66-144D-9713-9AE3FB01C9B7}" type="presParOf" srcId="{94792A79-7EC2-614B-ABCF-664E3C724117}" destId="{073BC847-332A-5845-A8F7-7CE31E08DCEA}" srcOrd="0" destOrd="0" presId="urn:microsoft.com/office/officeart/2005/8/layout/hierarchy1"/>
    <dgm:cxn modelId="{62209B85-BA57-9B4B-85E6-A1F5BF612E2F}" type="presParOf" srcId="{073BC847-332A-5845-A8F7-7CE31E08DCEA}" destId="{7E710332-11A0-A343-8BD7-E8B09213393A}" srcOrd="0" destOrd="0" presId="urn:microsoft.com/office/officeart/2005/8/layout/hierarchy1"/>
    <dgm:cxn modelId="{429C8C87-5AD6-0D42-9E28-9792CB08A457}" type="presParOf" srcId="{7E710332-11A0-A343-8BD7-E8B09213393A}" destId="{09354A83-40AB-9440-BDAE-B0846DDB892F}" srcOrd="0" destOrd="0" presId="urn:microsoft.com/office/officeart/2005/8/layout/hierarchy1"/>
    <dgm:cxn modelId="{BC15E82B-C517-DE43-B401-0AD3C3BC63AD}" type="presParOf" srcId="{7E710332-11A0-A343-8BD7-E8B09213393A}" destId="{ED11A986-22F7-BF46-810B-2BD9DF0BEBA3}" srcOrd="1" destOrd="0" presId="urn:microsoft.com/office/officeart/2005/8/layout/hierarchy1"/>
    <dgm:cxn modelId="{2915762A-1D45-7944-BAF9-5AFB9C4DA113}" type="presParOf" srcId="{073BC847-332A-5845-A8F7-7CE31E08DCEA}" destId="{D1917705-BDFC-934E-B306-39FBFB49B72F}" srcOrd="1" destOrd="0" presId="urn:microsoft.com/office/officeart/2005/8/layout/hierarchy1"/>
    <dgm:cxn modelId="{35A16AB8-19A5-554B-B91A-5161E21D75B5}" type="presParOf" srcId="{94792A79-7EC2-614B-ABCF-664E3C724117}" destId="{3260B679-A22F-1C42-B3DD-D1C4F75592ED}" srcOrd="1" destOrd="0" presId="urn:microsoft.com/office/officeart/2005/8/layout/hierarchy1"/>
    <dgm:cxn modelId="{94D437C5-554F-274C-836B-3B9CC78E3C9C}" type="presParOf" srcId="{3260B679-A22F-1C42-B3DD-D1C4F75592ED}" destId="{62AA7A34-28AF-D544-BD99-679B847952BE}" srcOrd="0" destOrd="0" presId="urn:microsoft.com/office/officeart/2005/8/layout/hierarchy1"/>
    <dgm:cxn modelId="{2299DFE2-32E9-1043-B4E6-E1AACF1E5F81}" type="presParOf" srcId="{62AA7A34-28AF-D544-BD99-679B847952BE}" destId="{9A3CED53-7171-DE46-B974-C9F65C46B774}" srcOrd="0" destOrd="0" presId="urn:microsoft.com/office/officeart/2005/8/layout/hierarchy1"/>
    <dgm:cxn modelId="{7C9A6347-6611-0E41-979E-6BB3D05DCEC5}" type="presParOf" srcId="{62AA7A34-28AF-D544-BD99-679B847952BE}" destId="{20A6B575-0E12-8A4F-8E97-291556C1F688}" srcOrd="1" destOrd="0" presId="urn:microsoft.com/office/officeart/2005/8/layout/hierarchy1"/>
    <dgm:cxn modelId="{2D69760C-078E-9640-A730-622255F9D4C0}" type="presParOf" srcId="{3260B679-A22F-1C42-B3DD-D1C4F75592ED}" destId="{33BFBE59-4903-3349-A8E3-F6793D7F16D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E25033-E2CC-4593-8151-B13DF0B98FBF}" type="doc">
      <dgm:prSet loTypeId="urn:microsoft.com/office/officeart/2008/layout/LinedList" loCatId="list" qsTypeId="urn:microsoft.com/office/officeart/2005/8/quickstyle/simple4" qsCatId="simple" csTypeId="urn:microsoft.com/office/officeart/2005/8/colors/accent3_2" csCatId="accent3"/>
      <dgm:spPr/>
      <dgm:t>
        <a:bodyPr/>
        <a:lstStyle/>
        <a:p>
          <a:endParaRPr lang="en-US"/>
        </a:p>
      </dgm:t>
    </dgm:pt>
    <dgm:pt modelId="{8BC78E63-F193-4B56-9B93-64C4496B3594}">
      <dgm:prSet/>
      <dgm:spPr/>
      <dgm:t>
        <a:bodyPr/>
        <a:lstStyle/>
        <a:p>
          <a:r>
            <a:rPr lang="en-US"/>
            <a:t>Theoretical- research for the sake of research, interesting questions, understanding methods, understanding foundations, moves us to </a:t>
          </a:r>
          <a:r>
            <a:rPr lang="en-US" i="1"/>
            <a:t>think </a:t>
          </a:r>
          <a:r>
            <a:rPr lang="en-US"/>
            <a:t>about how we work (architect)</a:t>
          </a:r>
        </a:p>
      </dgm:t>
    </dgm:pt>
    <dgm:pt modelId="{07ED07FA-42E0-48AD-9A9D-94F7E11ADC7F}" type="parTrans" cxnId="{AD4219BE-5B57-429A-9D58-C0AAF9A31A0B}">
      <dgm:prSet/>
      <dgm:spPr/>
      <dgm:t>
        <a:bodyPr/>
        <a:lstStyle/>
        <a:p>
          <a:endParaRPr lang="en-US"/>
        </a:p>
      </dgm:t>
    </dgm:pt>
    <dgm:pt modelId="{7D0F4C12-8606-45F9-832E-1E54E3B3BFD0}" type="sibTrans" cxnId="{AD4219BE-5B57-429A-9D58-C0AAF9A31A0B}">
      <dgm:prSet/>
      <dgm:spPr/>
      <dgm:t>
        <a:bodyPr/>
        <a:lstStyle/>
        <a:p>
          <a:endParaRPr lang="en-US"/>
        </a:p>
      </dgm:t>
    </dgm:pt>
    <dgm:pt modelId="{686C6D72-A862-41AA-AF5C-FE4A9ACD7DC0}">
      <dgm:prSet/>
      <dgm:spPr/>
      <dgm:t>
        <a:bodyPr/>
        <a:lstStyle/>
        <a:p>
          <a:r>
            <a:rPr lang="en-US"/>
            <a:t>Applied—how to mobilize research to better campaigns and hit targets, moves us to </a:t>
          </a:r>
          <a:r>
            <a:rPr lang="en-US" i="1"/>
            <a:t>do </a:t>
          </a:r>
          <a:r>
            <a:rPr lang="en-US"/>
            <a:t>things (builder)</a:t>
          </a:r>
        </a:p>
      </dgm:t>
    </dgm:pt>
    <dgm:pt modelId="{0EB28543-67B8-41EA-B948-94BC62D6C753}" type="parTrans" cxnId="{1AD9D329-730E-4024-8C4B-27BC2150C3E5}">
      <dgm:prSet/>
      <dgm:spPr/>
      <dgm:t>
        <a:bodyPr/>
        <a:lstStyle/>
        <a:p>
          <a:endParaRPr lang="en-US"/>
        </a:p>
      </dgm:t>
    </dgm:pt>
    <dgm:pt modelId="{1FB906E9-FFAD-4B79-91E8-E655B19B7803}" type="sibTrans" cxnId="{1AD9D329-730E-4024-8C4B-27BC2150C3E5}">
      <dgm:prSet/>
      <dgm:spPr/>
      <dgm:t>
        <a:bodyPr/>
        <a:lstStyle/>
        <a:p>
          <a:endParaRPr lang="en-US"/>
        </a:p>
      </dgm:t>
    </dgm:pt>
    <dgm:pt modelId="{26DD06C2-83F3-46D1-A2DE-76F0307E553A}">
      <dgm:prSet/>
      <dgm:spPr/>
      <dgm:t>
        <a:bodyPr/>
        <a:lstStyle/>
        <a:p>
          <a:r>
            <a:rPr lang="en-US"/>
            <a:t>PR is interdisciplinary: communication, psychology, sociology, management, marketing research all funnel into the practice </a:t>
          </a:r>
        </a:p>
      </dgm:t>
    </dgm:pt>
    <dgm:pt modelId="{B78CD727-BCBB-4EA4-BB9B-0BF9D9A6A23A}" type="parTrans" cxnId="{484FF530-4599-489E-B119-4108E3865BD8}">
      <dgm:prSet/>
      <dgm:spPr/>
      <dgm:t>
        <a:bodyPr/>
        <a:lstStyle/>
        <a:p>
          <a:endParaRPr lang="en-US"/>
        </a:p>
      </dgm:t>
    </dgm:pt>
    <dgm:pt modelId="{796474B8-7FAF-485D-A968-005FA892559D}" type="sibTrans" cxnId="{484FF530-4599-489E-B119-4108E3865BD8}">
      <dgm:prSet/>
      <dgm:spPr/>
      <dgm:t>
        <a:bodyPr/>
        <a:lstStyle/>
        <a:p>
          <a:endParaRPr lang="en-US"/>
        </a:p>
      </dgm:t>
    </dgm:pt>
    <dgm:pt modelId="{45F99401-4A7E-2E4A-A3D0-0BA3BCDCB519}" type="pres">
      <dgm:prSet presAssocID="{15E25033-E2CC-4593-8151-B13DF0B98FBF}" presName="vert0" presStyleCnt="0">
        <dgm:presLayoutVars>
          <dgm:dir/>
          <dgm:animOne val="branch"/>
          <dgm:animLvl val="lvl"/>
        </dgm:presLayoutVars>
      </dgm:prSet>
      <dgm:spPr/>
    </dgm:pt>
    <dgm:pt modelId="{F4ED61F5-F9E1-8C4C-9F62-9A887023B472}" type="pres">
      <dgm:prSet presAssocID="{8BC78E63-F193-4B56-9B93-64C4496B3594}" presName="thickLine" presStyleLbl="alignNode1" presStyleIdx="0" presStyleCnt="3"/>
      <dgm:spPr/>
    </dgm:pt>
    <dgm:pt modelId="{A70348FC-F291-A748-856B-9380037288F5}" type="pres">
      <dgm:prSet presAssocID="{8BC78E63-F193-4B56-9B93-64C4496B3594}" presName="horz1" presStyleCnt="0"/>
      <dgm:spPr/>
    </dgm:pt>
    <dgm:pt modelId="{37E4DA30-B890-B846-8703-9E9DA08A955B}" type="pres">
      <dgm:prSet presAssocID="{8BC78E63-F193-4B56-9B93-64C4496B3594}" presName="tx1" presStyleLbl="revTx" presStyleIdx="0" presStyleCnt="3"/>
      <dgm:spPr/>
    </dgm:pt>
    <dgm:pt modelId="{2D90D6E9-2B2D-244A-9343-5288B0BD8BEE}" type="pres">
      <dgm:prSet presAssocID="{8BC78E63-F193-4B56-9B93-64C4496B3594}" presName="vert1" presStyleCnt="0"/>
      <dgm:spPr/>
    </dgm:pt>
    <dgm:pt modelId="{85AA1561-CF1B-F94C-8B2D-A43EF05EE68D}" type="pres">
      <dgm:prSet presAssocID="{686C6D72-A862-41AA-AF5C-FE4A9ACD7DC0}" presName="thickLine" presStyleLbl="alignNode1" presStyleIdx="1" presStyleCnt="3"/>
      <dgm:spPr/>
    </dgm:pt>
    <dgm:pt modelId="{E69DBCA6-B4BD-9947-8237-5BD6232557C1}" type="pres">
      <dgm:prSet presAssocID="{686C6D72-A862-41AA-AF5C-FE4A9ACD7DC0}" presName="horz1" presStyleCnt="0"/>
      <dgm:spPr/>
    </dgm:pt>
    <dgm:pt modelId="{CB4A8210-D0A4-A046-8B87-9BE1CC009E2C}" type="pres">
      <dgm:prSet presAssocID="{686C6D72-A862-41AA-AF5C-FE4A9ACD7DC0}" presName="tx1" presStyleLbl="revTx" presStyleIdx="1" presStyleCnt="3"/>
      <dgm:spPr/>
    </dgm:pt>
    <dgm:pt modelId="{1BB2CC3F-D96B-2042-BD01-DC47CDE678B4}" type="pres">
      <dgm:prSet presAssocID="{686C6D72-A862-41AA-AF5C-FE4A9ACD7DC0}" presName="vert1" presStyleCnt="0"/>
      <dgm:spPr/>
    </dgm:pt>
    <dgm:pt modelId="{A62171C4-9202-D843-8556-212D3E482AB4}" type="pres">
      <dgm:prSet presAssocID="{26DD06C2-83F3-46D1-A2DE-76F0307E553A}" presName="thickLine" presStyleLbl="alignNode1" presStyleIdx="2" presStyleCnt="3"/>
      <dgm:spPr/>
    </dgm:pt>
    <dgm:pt modelId="{EC3F100D-59EF-7E42-9F04-5322E81BEE01}" type="pres">
      <dgm:prSet presAssocID="{26DD06C2-83F3-46D1-A2DE-76F0307E553A}" presName="horz1" presStyleCnt="0"/>
      <dgm:spPr/>
    </dgm:pt>
    <dgm:pt modelId="{FF2FDE61-19F2-0B45-8376-ABC9B2BCCCE7}" type="pres">
      <dgm:prSet presAssocID="{26DD06C2-83F3-46D1-A2DE-76F0307E553A}" presName="tx1" presStyleLbl="revTx" presStyleIdx="2" presStyleCnt="3"/>
      <dgm:spPr/>
    </dgm:pt>
    <dgm:pt modelId="{FD003497-A00E-B745-B29B-1F34F5327BA4}" type="pres">
      <dgm:prSet presAssocID="{26DD06C2-83F3-46D1-A2DE-76F0307E553A}" presName="vert1" presStyleCnt="0"/>
      <dgm:spPr/>
    </dgm:pt>
  </dgm:ptLst>
  <dgm:cxnLst>
    <dgm:cxn modelId="{C1407203-9C26-1B41-9B5B-3D7CF22FD270}" type="presOf" srcId="{15E25033-E2CC-4593-8151-B13DF0B98FBF}" destId="{45F99401-4A7E-2E4A-A3D0-0BA3BCDCB519}" srcOrd="0" destOrd="0" presId="urn:microsoft.com/office/officeart/2008/layout/LinedList"/>
    <dgm:cxn modelId="{DB98CB16-857B-A04E-BCB1-7E757B87B54C}" type="presOf" srcId="{8BC78E63-F193-4B56-9B93-64C4496B3594}" destId="{37E4DA30-B890-B846-8703-9E9DA08A955B}" srcOrd="0" destOrd="0" presId="urn:microsoft.com/office/officeart/2008/layout/LinedList"/>
    <dgm:cxn modelId="{1AD9D329-730E-4024-8C4B-27BC2150C3E5}" srcId="{15E25033-E2CC-4593-8151-B13DF0B98FBF}" destId="{686C6D72-A862-41AA-AF5C-FE4A9ACD7DC0}" srcOrd="1" destOrd="0" parTransId="{0EB28543-67B8-41EA-B948-94BC62D6C753}" sibTransId="{1FB906E9-FFAD-4B79-91E8-E655B19B7803}"/>
    <dgm:cxn modelId="{41DDB02E-680A-FB4C-BFF2-BA1FA6BD78A5}" type="presOf" srcId="{686C6D72-A862-41AA-AF5C-FE4A9ACD7DC0}" destId="{CB4A8210-D0A4-A046-8B87-9BE1CC009E2C}" srcOrd="0" destOrd="0" presId="urn:microsoft.com/office/officeart/2008/layout/LinedList"/>
    <dgm:cxn modelId="{484FF530-4599-489E-B119-4108E3865BD8}" srcId="{15E25033-E2CC-4593-8151-B13DF0B98FBF}" destId="{26DD06C2-83F3-46D1-A2DE-76F0307E553A}" srcOrd="2" destOrd="0" parTransId="{B78CD727-BCBB-4EA4-BB9B-0BF9D9A6A23A}" sibTransId="{796474B8-7FAF-485D-A968-005FA892559D}"/>
    <dgm:cxn modelId="{D46EA987-B0A5-5E4C-84CD-490905174F1D}" type="presOf" srcId="{26DD06C2-83F3-46D1-A2DE-76F0307E553A}" destId="{FF2FDE61-19F2-0B45-8376-ABC9B2BCCCE7}" srcOrd="0" destOrd="0" presId="urn:microsoft.com/office/officeart/2008/layout/LinedList"/>
    <dgm:cxn modelId="{AD4219BE-5B57-429A-9D58-C0AAF9A31A0B}" srcId="{15E25033-E2CC-4593-8151-B13DF0B98FBF}" destId="{8BC78E63-F193-4B56-9B93-64C4496B3594}" srcOrd="0" destOrd="0" parTransId="{07ED07FA-42E0-48AD-9A9D-94F7E11ADC7F}" sibTransId="{7D0F4C12-8606-45F9-832E-1E54E3B3BFD0}"/>
    <dgm:cxn modelId="{90C8FD99-B2A9-BF46-BB75-E1A88121003F}" type="presParOf" srcId="{45F99401-4A7E-2E4A-A3D0-0BA3BCDCB519}" destId="{F4ED61F5-F9E1-8C4C-9F62-9A887023B472}" srcOrd="0" destOrd="0" presId="urn:microsoft.com/office/officeart/2008/layout/LinedList"/>
    <dgm:cxn modelId="{117C6EC5-2EBF-4540-9F0A-B6AF60A10D6D}" type="presParOf" srcId="{45F99401-4A7E-2E4A-A3D0-0BA3BCDCB519}" destId="{A70348FC-F291-A748-856B-9380037288F5}" srcOrd="1" destOrd="0" presId="urn:microsoft.com/office/officeart/2008/layout/LinedList"/>
    <dgm:cxn modelId="{F2F2E6A5-A157-2845-8919-3CBB77D84AAD}" type="presParOf" srcId="{A70348FC-F291-A748-856B-9380037288F5}" destId="{37E4DA30-B890-B846-8703-9E9DA08A955B}" srcOrd="0" destOrd="0" presId="urn:microsoft.com/office/officeart/2008/layout/LinedList"/>
    <dgm:cxn modelId="{72D8F454-15CC-6942-900E-B1A9EE0FB4EC}" type="presParOf" srcId="{A70348FC-F291-A748-856B-9380037288F5}" destId="{2D90D6E9-2B2D-244A-9343-5288B0BD8BEE}" srcOrd="1" destOrd="0" presId="urn:microsoft.com/office/officeart/2008/layout/LinedList"/>
    <dgm:cxn modelId="{7E8C654B-A2CB-BD4C-964E-BE4995AA7812}" type="presParOf" srcId="{45F99401-4A7E-2E4A-A3D0-0BA3BCDCB519}" destId="{85AA1561-CF1B-F94C-8B2D-A43EF05EE68D}" srcOrd="2" destOrd="0" presId="urn:microsoft.com/office/officeart/2008/layout/LinedList"/>
    <dgm:cxn modelId="{9B7C637F-5856-1044-BB37-E3AC0B701516}" type="presParOf" srcId="{45F99401-4A7E-2E4A-A3D0-0BA3BCDCB519}" destId="{E69DBCA6-B4BD-9947-8237-5BD6232557C1}" srcOrd="3" destOrd="0" presId="urn:microsoft.com/office/officeart/2008/layout/LinedList"/>
    <dgm:cxn modelId="{424CC1BC-B520-B042-8285-B598B3A4261B}" type="presParOf" srcId="{E69DBCA6-B4BD-9947-8237-5BD6232557C1}" destId="{CB4A8210-D0A4-A046-8B87-9BE1CC009E2C}" srcOrd="0" destOrd="0" presId="urn:microsoft.com/office/officeart/2008/layout/LinedList"/>
    <dgm:cxn modelId="{C0E91CF9-F5DF-2B4D-929D-132CBECDD1C5}" type="presParOf" srcId="{E69DBCA6-B4BD-9947-8237-5BD6232557C1}" destId="{1BB2CC3F-D96B-2042-BD01-DC47CDE678B4}" srcOrd="1" destOrd="0" presId="urn:microsoft.com/office/officeart/2008/layout/LinedList"/>
    <dgm:cxn modelId="{F1DAB159-93C8-FA4B-AEA6-33FBBAABA222}" type="presParOf" srcId="{45F99401-4A7E-2E4A-A3D0-0BA3BCDCB519}" destId="{A62171C4-9202-D843-8556-212D3E482AB4}" srcOrd="4" destOrd="0" presId="urn:microsoft.com/office/officeart/2008/layout/LinedList"/>
    <dgm:cxn modelId="{884B6189-70EE-0647-A24F-C549B244FCE0}" type="presParOf" srcId="{45F99401-4A7E-2E4A-A3D0-0BA3BCDCB519}" destId="{EC3F100D-59EF-7E42-9F04-5322E81BEE01}" srcOrd="5" destOrd="0" presId="urn:microsoft.com/office/officeart/2008/layout/LinedList"/>
    <dgm:cxn modelId="{DF62BBCE-A666-4147-89A8-E5FF0303A70B}" type="presParOf" srcId="{EC3F100D-59EF-7E42-9F04-5322E81BEE01}" destId="{FF2FDE61-19F2-0B45-8376-ABC9B2BCCCE7}" srcOrd="0" destOrd="0" presId="urn:microsoft.com/office/officeart/2008/layout/LinedList"/>
    <dgm:cxn modelId="{43E737ED-262E-694D-8575-137318A0A095}" type="presParOf" srcId="{EC3F100D-59EF-7E42-9F04-5322E81BEE01}" destId="{FD003497-A00E-B745-B29B-1F34F5327BA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354A83-40AB-9440-BDAE-B0846DDB892F}">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11A986-22F7-BF46-810B-2BD9DF0BEBA3}">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Quantitative is objective, systematic, and controlled. The researcher defines “things” under the study.  It is systematic in that there are formal rules and processes to follow</a:t>
          </a:r>
        </a:p>
      </dsp:txBody>
      <dsp:txXfrm>
        <a:off x="696297" y="538547"/>
        <a:ext cx="4171627" cy="2590157"/>
      </dsp:txXfrm>
    </dsp:sp>
    <dsp:sp modelId="{9A3CED53-7171-DE46-B974-C9F65C46B774}">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A6B575-0E12-8A4F-8E97-291556C1F688}">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Qualitative is not anything goes, but rather relies on the subjective evaluations of the researcher.   Stacks already fields a somewhat negative view here, but qualitative research is also rigorous and thorough, usually relying on text than numbered assessment.  </a:t>
          </a:r>
        </a:p>
      </dsp:txBody>
      <dsp:txXfrm>
        <a:off x="5991936" y="538547"/>
        <a:ext cx="4171627" cy="2590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D61F5-F9E1-8C4C-9F62-9A887023B472}">
      <dsp:nvSpPr>
        <dsp:cNvPr id="0" name=""/>
        <dsp:cNvSpPr/>
      </dsp:nvSpPr>
      <dsp:spPr>
        <a:xfrm>
          <a:off x="0" y="2663"/>
          <a:ext cx="666683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7E4DA30-B890-B846-8703-9E9DA08A955B}">
      <dsp:nvSpPr>
        <dsp:cNvPr id="0" name=""/>
        <dsp:cNvSpPr/>
      </dsp:nvSpPr>
      <dsp:spPr>
        <a:xfrm>
          <a:off x="0" y="2663"/>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Theoretical- research for the sake of research, interesting questions, understanding methods, understanding foundations, moves us to </a:t>
          </a:r>
          <a:r>
            <a:rPr lang="en-US" sz="2700" i="1" kern="1200"/>
            <a:t>think </a:t>
          </a:r>
          <a:r>
            <a:rPr lang="en-US" sz="2700" kern="1200"/>
            <a:t>about how we work (architect)</a:t>
          </a:r>
        </a:p>
      </dsp:txBody>
      <dsp:txXfrm>
        <a:off x="0" y="2663"/>
        <a:ext cx="6666833" cy="1816197"/>
      </dsp:txXfrm>
    </dsp:sp>
    <dsp:sp modelId="{85AA1561-CF1B-F94C-8B2D-A43EF05EE68D}">
      <dsp:nvSpPr>
        <dsp:cNvPr id="0" name=""/>
        <dsp:cNvSpPr/>
      </dsp:nvSpPr>
      <dsp:spPr>
        <a:xfrm>
          <a:off x="0" y="1818861"/>
          <a:ext cx="666683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B4A8210-D0A4-A046-8B87-9BE1CC009E2C}">
      <dsp:nvSpPr>
        <dsp:cNvPr id="0" name=""/>
        <dsp:cNvSpPr/>
      </dsp:nvSpPr>
      <dsp:spPr>
        <a:xfrm>
          <a:off x="0" y="1818861"/>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Applied—how to mobilize research to better campaigns and hit targets, moves us to </a:t>
          </a:r>
          <a:r>
            <a:rPr lang="en-US" sz="2700" i="1" kern="1200"/>
            <a:t>do </a:t>
          </a:r>
          <a:r>
            <a:rPr lang="en-US" sz="2700" kern="1200"/>
            <a:t>things (builder)</a:t>
          </a:r>
        </a:p>
      </dsp:txBody>
      <dsp:txXfrm>
        <a:off x="0" y="1818861"/>
        <a:ext cx="6666833" cy="1816197"/>
      </dsp:txXfrm>
    </dsp:sp>
    <dsp:sp modelId="{A62171C4-9202-D843-8556-212D3E482AB4}">
      <dsp:nvSpPr>
        <dsp:cNvPr id="0" name=""/>
        <dsp:cNvSpPr/>
      </dsp:nvSpPr>
      <dsp:spPr>
        <a:xfrm>
          <a:off x="0" y="3635058"/>
          <a:ext cx="666683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F2FDE61-19F2-0B45-8376-ABC9B2BCCCE7}">
      <dsp:nvSpPr>
        <dsp:cNvPr id="0" name=""/>
        <dsp:cNvSpPr/>
      </dsp:nvSpPr>
      <dsp:spPr>
        <a:xfrm>
          <a:off x="0" y="3635058"/>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PR is interdisciplinary: communication, psychology, sociology, management, marketing research all funnel into the practice </a:t>
          </a:r>
        </a:p>
      </dsp:txBody>
      <dsp:txXfrm>
        <a:off x="0" y="3635058"/>
        <a:ext cx="6666833" cy="181619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D1E88-E886-A9B5-647D-691680EC6B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A6E762-25B3-8324-8DE9-A5BF70B58A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ACBF1C-B9C4-20F2-8DD2-13572201B3F3}"/>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5" name="Footer Placeholder 4">
            <a:extLst>
              <a:ext uri="{FF2B5EF4-FFF2-40B4-BE49-F238E27FC236}">
                <a16:creationId xmlns:a16="http://schemas.microsoft.com/office/drawing/2014/main" id="{ED00743E-2449-B117-D677-E0827C308C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D1F1B7-754F-08F3-417E-DF98ED5EAD4E}"/>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4055565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53A26-10BE-838C-01A3-364F718B74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2C324D-4756-8545-E4F8-1AA1B5824C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650F02-C29B-CA4F-5255-4A4E4C8FC0F8}"/>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5" name="Footer Placeholder 4">
            <a:extLst>
              <a:ext uri="{FF2B5EF4-FFF2-40B4-BE49-F238E27FC236}">
                <a16:creationId xmlns:a16="http://schemas.microsoft.com/office/drawing/2014/main" id="{C0EA54A3-688B-0834-898F-F3C6EEDB37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A28F74-7346-AA35-29FB-086F7DD6B496}"/>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3516124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A2925-A4CE-BD83-51C3-32D59FA423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CAEE25-D19C-B1C2-8CC2-5D2E468474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BADC6B-ADB2-CFF0-D71A-5728821BC0BB}"/>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5" name="Footer Placeholder 4">
            <a:extLst>
              <a:ext uri="{FF2B5EF4-FFF2-40B4-BE49-F238E27FC236}">
                <a16:creationId xmlns:a16="http://schemas.microsoft.com/office/drawing/2014/main" id="{BDBF7822-B6BA-74CC-748B-485C570FC4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D8548-655E-A37F-9715-A76394C8F2F9}"/>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2180208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98046-1B42-A9B5-4B5E-ECE6C95B6C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7AE3C4-4A38-27BC-43CA-4D374A726A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423DD4-EDFC-579B-D9AD-1BF4FBBE3F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C89ED9-D1D5-3FCD-AA61-419AAF2DDCA1}"/>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6" name="Footer Placeholder 5">
            <a:extLst>
              <a:ext uri="{FF2B5EF4-FFF2-40B4-BE49-F238E27FC236}">
                <a16:creationId xmlns:a16="http://schemas.microsoft.com/office/drawing/2014/main" id="{196E19E6-3FDA-982E-9548-7AB810056D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9F6987-8637-9E3F-8872-CB913F8E4E9E}"/>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606483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FEC2-46EE-1E17-8233-2F4746C632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898DF7-20C1-AAC6-93F6-F2A2751FD3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1E6209-56EC-90AE-6A68-701734BDDB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CEF8C6-F29C-3322-5DDB-D5EF5E17DC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BFB976-403A-84A9-36A8-E88D7F42DB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FCF2DD-AF5F-659C-2FF6-B1C8352B5CE7}"/>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8" name="Footer Placeholder 7">
            <a:extLst>
              <a:ext uri="{FF2B5EF4-FFF2-40B4-BE49-F238E27FC236}">
                <a16:creationId xmlns:a16="http://schemas.microsoft.com/office/drawing/2014/main" id="{6BE94851-AC95-B24F-0D91-5F659C014A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46D5E5-8785-D446-9B70-50058AE63F30}"/>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2808771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9FC19-161D-A7E8-D0F2-30783926EA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2A2D0C-0B03-6CE2-0CE1-AF6B273C6771}"/>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4" name="Footer Placeholder 3">
            <a:extLst>
              <a:ext uri="{FF2B5EF4-FFF2-40B4-BE49-F238E27FC236}">
                <a16:creationId xmlns:a16="http://schemas.microsoft.com/office/drawing/2014/main" id="{C772B754-89C0-D9A8-4053-163BDCDAD6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B33091-F622-70D9-43B8-739D070B5EAB}"/>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732908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1A56F0-0516-A546-C859-43E9E7371AF6}"/>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3" name="Footer Placeholder 2">
            <a:extLst>
              <a:ext uri="{FF2B5EF4-FFF2-40B4-BE49-F238E27FC236}">
                <a16:creationId xmlns:a16="http://schemas.microsoft.com/office/drawing/2014/main" id="{571AF589-8BA3-A2F9-CD7B-13AB83FFE7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163013-33CE-931E-097E-F31339D5212E}"/>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2264053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8CDFE-ED74-E332-8A43-A0B996AC4A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C7E7E1-5456-CD7E-FAF2-4D90955914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0645BB-F384-731D-704C-DBE81D57CA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5666-B83D-51CE-5AD0-8C880A475CA8}"/>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6" name="Footer Placeholder 5">
            <a:extLst>
              <a:ext uri="{FF2B5EF4-FFF2-40B4-BE49-F238E27FC236}">
                <a16:creationId xmlns:a16="http://schemas.microsoft.com/office/drawing/2014/main" id="{A7EE6A2F-F10E-FD89-804E-91A32598CE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FA34B3-40B9-A895-9E9B-DC167270C349}"/>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3036642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13019-BFED-6E62-B0DD-6BE3F7ED4B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EBD57A-AA9D-0EC5-584F-FA8F770452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FE066E-8337-F490-62BD-E909251F4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8DB331-A884-0C3A-C2E2-3BF9E43E4936}"/>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6" name="Footer Placeholder 5">
            <a:extLst>
              <a:ext uri="{FF2B5EF4-FFF2-40B4-BE49-F238E27FC236}">
                <a16:creationId xmlns:a16="http://schemas.microsoft.com/office/drawing/2014/main" id="{9A71CBC1-D9F2-06C4-703C-25574ECC2D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78A0E6-EE6B-19C3-7600-CB2142A28756}"/>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4002072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3C68C-9398-9E03-AA2C-2FBD481C15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091A18-F521-F933-AD72-C14315E71D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3BB2F3-D653-CE14-AAAF-4BEE1027B812}"/>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5" name="Footer Placeholder 4">
            <a:extLst>
              <a:ext uri="{FF2B5EF4-FFF2-40B4-BE49-F238E27FC236}">
                <a16:creationId xmlns:a16="http://schemas.microsoft.com/office/drawing/2014/main" id="{87025347-F811-0671-99B4-E446CDCCFC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129289-9D02-B608-F6AC-A67194A64B3E}"/>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55107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D2C260-8603-3D0E-C00B-D97AD53D3E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90DAF0-A50F-73BA-84ED-E0BDAC0AE1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78AB09-8DC4-3D83-16A0-72FDBE3014E0}"/>
              </a:ext>
            </a:extLst>
          </p:cNvPr>
          <p:cNvSpPr>
            <a:spLocks noGrp="1"/>
          </p:cNvSpPr>
          <p:nvPr>
            <p:ph type="dt" sz="half" idx="10"/>
          </p:nvPr>
        </p:nvSpPr>
        <p:spPr/>
        <p:txBody>
          <a:bodyPr/>
          <a:lstStyle/>
          <a:p>
            <a:fld id="{F0B16775-EC0B-BC43-A5D1-4050B274040D}" type="datetimeFigureOut">
              <a:rPr lang="en-US" smtClean="0"/>
              <a:t>8/29/23</a:t>
            </a:fld>
            <a:endParaRPr lang="en-US"/>
          </a:p>
        </p:txBody>
      </p:sp>
      <p:sp>
        <p:nvSpPr>
          <p:cNvPr id="5" name="Footer Placeholder 4">
            <a:extLst>
              <a:ext uri="{FF2B5EF4-FFF2-40B4-BE49-F238E27FC236}">
                <a16:creationId xmlns:a16="http://schemas.microsoft.com/office/drawing/2014/main" id="{B8429497-A2C1-5D7F-979C-3B37D5DC5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8C030F-D0D3-9161-9F3E-85D0538ECC5A}"/>
              </a:ext>
            </a:extLst>
          </p:cNvPr>
          <p:cNvSpPr>
            <a:spLocks noGrp="1"/>
          </p:cNvSpPr>
          <p:nvPr>
            <p:ph type="sldNum" sz="quarter" idx="12"/>
          </p:nvPr>
        </p:nvSpPr>
        <p:spPr/>
        <p:txBody>
          <a:bodyPr/>
          <a:lstStyle/>
          <a:p>
            <a:fld id="{B0D41F09-D6E4-B949-9540-53E816696DC1}" type="slidenum">
              <a:rPr lang="en-US" smtClean="0"/>
              <a:t>‹#›</a:t>
            </a:fld>
            <a:endParaRPr lang="en-US"/>
          </a:p>
        </p:txBody>
      </p:sp>
    </p:spTree>
    <p:extLst>
      <p:ext uri="{BB962C8B-B14F-4D97-AF65-F5344CB8AC3E}">
        <p14:creationId xmlns:p14="http://schemas.microsoft.com/office/powerpoint/2010/main" val="2030266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7DD525-2EAF-E649-275A-EF439E395B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C36AC2-3624-7592-FFDD-1D46D63139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12D54E-E452-5E42-D6F8-503823490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B16775-EC0B-BC43-A5D1-4050B274040D}" type="datetimeFigureOut">
              <a:rPr lang="en-US" smtClean="0"/>
              <a:t>8/29/23</a:t>
            </a:fld>
            <a:endParaRPr lang="en-US"/>
          </a:p>
        </p:txBody>
      </p:sp>
      <p:sp>
        <p:nvSpPr>
          <p:cNvPr id="5" name="Footer Placeholder 4">
            <a:extLst>
              <a:ext uri="{FF2B5EF4-FFF2-40B4-BE49-F238E27FC236}">
                <a16:creationId xmlns:a16="http://schemas.microsoft.com/office/drawing/2014/main" id="{73CD904D-DE90-79C5-1C57-B73DAADA26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B985C2-4412-6D92-947E-804612B4F5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D41F09-D6E4-B949-9540-53E816696DC1}" type="slidenum">
              <a:rPr lang="en-US" smtClean="0"/>
              <a:t>‹#›</a:t>
            </a:fld>
            <a:endParaRPr lang="en-US"/>
          </a:p>
        </p:txBody>
      </p:sp>
    </p:spTree>
    <p:extLst>
      <p:ext uri="{BB962C8B-B14F-4D97-AF65-F5344CB8AC3E}">
        <p14:creationId xmlns:p14="http://schemas.microsoft.com/office/powerpoint/2010/main" val="2633428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pollev.com/robertfoschi17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ideo" Target="https://www.youtube.com/embed/tJCcnkqnjqU?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Pn8pwoNWseM?feature=oembed" TargetMode="Externa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BCFD67-5664-9706-5AA5-D01784FFCF9C}"/>
              </a:ext>
            </a:extLst>
          </p:cNvPr>
          <p:cNvSpPr>
            <a:spLocks noGrp="1"/>
          </p:cNvSpPr>
          <p:nvPr>
            <p:ph type="ctrTitle"/>
          </p:nvPr>
        </p:nvSpPr>
        <p:spPr>
          <a:xfrm>
            <a:off x="5354955" y="552182"/>
            <a:ext cx="5998840" cy="3343135"/>
          </a:xfrm>
          <a:noFill/>
        </p:spPr>
        <p:txBody>
          <a:bodyPr>
            <a:normAutofit/>
          </a:bodyPr>
          <a:lstStyle/>
          <a:p>
            <a:pPr algn="l"/>
            <a:r>
              <a:rPr lang="en-US" sz="5200"/>
              <a:t>Public Relations Research Methods </a:t>
            </a:r>
          </a:p>
        </p:txBody>
      </p:sp>
      <p:sp>
        <p:nvSpPr>
          <p:cNvPr id="3" name="Subtitle 2">
            <a:extLst>
              <a:ext uri="{FF2B5EF4-FFF2-40B4-BE49-F238E27FC236}">
                <a16:creationId xmlns:a16="http://schemas.microsoft.com/office/drawing/2014/main" id="{057CA722-C7C4-E439-C07A-282248EA33ED}"/>
              </a:ext>
            </a:extLst>
          </p:cNvPr>
          <p:cNvSpPr>
            <a:spLocks noGrp="1"/>
          </p:cNvSpPr>
          <p:nvPr>
            <p:ph type="subTitle" idx="1"/>
          </p:nvPr>
        </p:nvSpPr>
        <p:spPr>
          <a:xfrm>
            <a:off x="5354955" y="4067032"/>
            <a:ext cx="5998840" cy="2067068"/>
          </a:xfrm>
          <a:noFill/>
        </p:spPr>
        <p:txBody>
          <a:bodyPr>
            <a:normAutofit/>
          </a:bodyPr>
          <a:lstStyle/>
          <a:p>
            <a:pPr algn="l"/>
            <a:r>
              <a:rPr lang="en-US" dirty="0"/>
              <a:t>Intro to </a:t>
            </a:r>
            <a:r>
              <a:rPr lang="en-US"/>
              <a:t>PR Data and Methods </a:t>
            </a:r>
          </a:p>
        </p:txBody>
      </p:sp>
      <p:pic>
        <p:nvPicPr>
          <p:cNvPr id="5" name="Picture 4">
            <a:extLst>
              <a:ext uri="{FF2B5EF4-FFF2-40B4-BE49-F238E27FC236}">
                <a16:creationId xmlns:a16="http://schemas.microsoft.com/office/drawing/2014/main" id="{E6E6DD06-BA45-C753-4F7C-CD76566BEE33}"/>
              </a:ext>
            </a:extLst>
          </p:cNvPr>
          <p:cNvPicPr>
            <a:picLocks noChangeAspect="1"/>
          </p:cNvPicPr>
          <p:nvPr/>
        </p:nvPicPr>
        <p:blipFill rotWithShape="1">
          <a:blip r:embed="rId2"/>
          <a:srcRect l="21824" r="13743" b="1"/>
          <a:stretch/>
        </p:blipFill>
        <p:spPr>
          <a:xfrm>
            <a:off x="20" y="10"/>
            <a:ext cx="4992985" cy="6857990"/>
          </a:xfrm>
          <a:prstGeom prst="rect">
            <a:avLst/>
          </a:prstGeom>
        </p:spPr>
      </p:pic>
    </p:spTree>
    <p:extLst>
      <p:ext uri="{BB962C8B-B14F-4D97-AF65-F5344CB8AC3E}">
        <p14:creationId xmlns:p14="http://schemas.microsoft.com/office/powerpoint/2010/main" val="200215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1"/>
            <a:ext cx="12191990" cy="168864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8304FC-5853-B3A3-8D51-57E27062E091}"/>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PR vs Ad, and the Consigliere Role </a:t>
            </a:r>
          </a:p>
        </p:txBody>
      </p:sp>
      <p:sp>
        <p:nvSpPr>
          <p:cNvPr id="13" name="Rectangle 12">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2154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C6BA0FF3-7633-C6C7-4B20-849929F8273F}"/>
              </a:ext>
            </a:extLst>
          </p:cNvPr>
          <p:cNvPicPr>
            <a:picLocks noGrp="1" noChangeAspect="1"/>
          </p:cNvPicPr>
          <p:nvPr>
            <p:ph idx="1"/>
          </p:nvPr>
        </p:nvPicPr>
        <p:blipFill>
          <a:blip r:embed="rId2"/>
          <a:stretch>
            <a:fillRect/>
          </a:stretch>
        </p:blipFill>
        <p:spPr>
          <a:xfrm>
            <a:off x="8371839" y="3039510"/>
            <a:ext cx="2020193" cy="2817637"/>
          </a:xfrm>
        </p:spPr>
      </p:pic>
      <p:sp>
        <p:nvSpPr>
          <p:cNvPr id="5" name="Content Placeholder 2">
            <a:extLst>
              <a:ext uri="{FF2B5EF4-FFF2-40B4-BE49-F238E27FC236}">
                <a16:creationId xmlns:a16="http://schemas.microsoft.com/office/drawing/2014/main" id="{DC8D6D1B-5359-5983-DC61-1E5BA46B63D7}"/>
              </a:ext>
            </a:extLst>
          </p:cNvPr>
          <p:cNvSpPr txBox="1">
            <a:spLocks/>
          </p:cNvSpPr>
          <p:nvPr/>
        </p:nvSpPr>
        <p:spPr>
          <a:xfrm>
            <a:off x="1391543" y="2261336"/>
            <a:ext cx="6367594" cy="36429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9738" indent="-189738" defTabSz="758952">
              <a:spcBef>
                <a:spcPts val="830"/>
              </a:spcBef>
            </a:pPr>
            <a:r>
              <a:rPr lang="en-US" sz="2324" kern="1200">
                <a:solidFill>
                  <a:schemeClr val="tx1"/>
                </a:solidFill>
                <a:latin typeface="+mn-lt"/>
                <a:ea typeface="+mn-ea"/>
                <a:cs typeface="+mn-cs"/>
              </a:rPr>
              <a:t>PR often functions in a more advisory role than ad or SM or digital programs.  So if we are to speak from wisdom, we need some form of expertise to back it up.  What can we refer to in a meeting if everyone has differing opinions? </a:t>
            </a:r>
          </a:p>
          <a:p>
            <a:pPr marL="189738" indent="-189738" defTabSz="758952">
              <a:spcBef>
                <a:spcPts val="830"/>
              </a:spcBef>
            </a:pPr>
            <a:r>
              <a:rPr lang="en-US" sz="2324" kern="1200">
                <a:solidFill>
                  <a:schemeClr val="tx1"/>
                </a:solidFill>
                <a:latin typeface="+mn-lt"/>
                <a:ea typeface="+mn-ea"/>
                <a:cs typeface="+mn-cs"/>
              </a:rPr>
              <a:t>“Technical (practitioner) to management function (professional” (Stacks, 4).</a:t>
            </a:r>
            <a:endParaRPr lang="en-US"/>
          </a:p>
        </p:txBody>
      </p:sp>
      <p:sp>
        <p:nvSpPr>
          <p:cNvPr id="6" name="Content Placeholder 2">
            <a:extLst>
              <a:ext uri="{FF2B5EF4-FFF2-40B4-BE49-F238E27FC236}">
                <a16:creationId xmlns:a16="http://schemas.microsoft.com/office/drawing/2014/main" id="{4883CB69-46A5-A8B5-611B-D1DC41493791}"/>
              </a:ext>
            </a:extLst>
          </p:cNvPr>
          <p:cNvSpPr txBox="1">
            <a:spLocks/>
          </p:cNvSpPr>
          <p:nvPr/>
        </p:nvSpPr>
        <p:spPr>
          <a:xfrm>
            <a:off x="7452121" y="5963472"/>
            <a:ext cx="3357241" cy="2053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9738" indent="-189738" defTabSz="758952">
              <a:spcBef>
                <a:spcPts val="830"/>
              </a:spcBef>
            </a:pPr>
            <a:r>
              <a:rPr lang="en-US" sz="300" kern="1200">
                <a:solidFill>
                  <a:schemeClr val="tx1"/>
                </a:solidFill>
                <a:latin typeface="+mn-lt"/>
                <a:ea typeface="+mn-ea"/>
                <a:cs typeface="+mn-cs"/>
              </a:rPr>
              <a:t>Robert Duvall as Tom Hagen in </a:t>
            </a:r>
            <a:r>
              <a:rPr lang="en-US" sz="300" i="1" kern="1200">
                <a:solidFill>
                  <a:schemeClr val="tx1"/>
                </a:solidFill>
                <a:latin typeface="+mn-lt"/>
                <a:ea typeface="+mn-ea"/>
                <a:cs typeface="+mn-cs"/>
              </a:rPr>
              <a:t>The Godfather</a:t>
            </a:r>
            <a:r>
              <a:rPr lang="en-US" sz="300" kern="1200">
                <a:solidFill>
                  <a:schemeClr val="tx1"/>
                </a:solidFill>
                <a:latin typeface="+mn-lt"/>
                <a:ea typeface="+mn-ea"/>
                <a:cs typeface="+mn-cs"/>
              </a:rPr>
              <a:t>.  Duvall was legal (and extralegal) counsel for Brando and his crime family.  </a:t>
            </a:r>
            <a:endParaRPr lang="en-US" sz="300"/>
          </a:p>
        </p:txBody>
      </p:sp>
    </p:spTree>
    <p:extLst>
      <p:ext uri="{BB962C8B-B14F-4D97-AF65-F5344CB8AC3E}">
        <p14:creationId xmlns:p14="http://schemas.microsoft.com/office/powerpoint/2010/main" val="4200219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5" name="Rectangle 14">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C150E26-4A60-4782-9C0B-AFC08BB7C11F}"/>
              </a:ext>
            </a:extLst>
          </p:cNvPr>
          <p:cNvSpPr>
            <a:spLocks noGrp="1"/>
          </p:cNvSpPr>
          <p:nvPr>
            <p:ph type="title"/>
          </p:nvPr>
        </p:nvSpPr>
        <p:spPr>
          <a:xfrm>
            <a:off x="755484" y="739835"/>
            <a:ext cx="3702580" cy="1616203"/>
          </a:xfrm>
        </p:spPr>
        <p:txBody>
          <a:bodyPr anchor="b">
            <a:normAutofit/>
          </a:bodyPr>
          <a:lstStyle/>
          <a:p>
            <a:r>
              <a:rPr lang="en-US" sz="3200">
                <a:solidFill>
                  <a:srgbClr val="FFFFFF"/>
                </a:solidFill>
              </a:rPr>
              <a:t>What is Research </a:t>
            </a:r>
          </a:p>
        </p:txBody>
      </p:sp>
      <p:sp>
        <p:nvSpPr>
          <p:cNvPr id="3" name="Content Placeholder 2">
            <a:extLst>
              <a:ext uri="{FF2B5EF4-FFF2-40B4-BE49-F238E27FC236}">
                <a16:creationId xmlns:a16="http://schemas.microsoft.com/office/drawing/2014/main" id="{934DFE2B-9ABD-B9B2-8161-4E0C77BD5953}"/>
              </a:ext>
            </a:extLst>
          </p:cNvPr>
          <p:cNvSpPr>
            <a:spLocks noGrp="1"/>
          </p:cNvSpPr>
          <p:nvPr>
            <p:ph idx="1"/>
          </p:nvPr>
        </p:nvSpPr>
        <p:spPr>
          <a:xfrm>
            <a:off x="755484" y="2459116"/>
            <a:ext cx="3702579" cy="3524823"/>
          </a:xfrm>
        </p:spPr>
        <p:txBody>
          <a:bodyPr>
            <a:normAutofit/>
          </a:bodyPr>
          <a:lstStyle/>
          <a:p>
            <a:r>
              <a:rPr lang="en-US" sz="2000">
                <a:solidFill>
                  <a:srgbClr val="FFFFFF"/>
                </a:solidFill>
              </a:rPr>
              <a:t>Data: recorded observations as we make about the world around us.</a:t>
            </a:r>
          </a:p>
          <a:p>
            <a:r>
              <a:rPr lang="en-US" sz="2000">
                <a:solidFill>
                  <a:srgbClr val="FFFFFF"/>
                </a:solidFill>
              </a:rPr>
              <a:t>Informal methods involve intuition, how we feel about something; more formal methods involve objective, replicable approaches </a:t>
            </a:r>
          </a:p>
        </p:txBody>
      </p:sp>
      <p:pic>
        <p:nvPicPr>
          <p:cNvPr id="9" name="Picture 8" descr="A book open on a table&#10;&#10;Description automatically generated">
            <a:extLst>
              <a:ext uri="{FF2B5EF4-FFF2-40B4-BE49-F238E27FC236}">
                <a16:creationId xmlns:a16="http://schemas.microsoft.com/office/drawing/2014/main" id="{B24A3B43-FA12-A2B6-D79B-6E1D558C28BA}"/>
              </a:ext>
            </a:extLst>
          </p:cNvPr>
          <p:cNvPicPr>
            <a:picLocks noChangeAspect="1"/>
          </p:cNvPicPr>
          <p:nvPr/>
        </p:nvPicPr>
        <p:blipFill rotWithShape="1">
          <a:blip r:embed="rId2"/>
          <a:srcRect l="51231" t="11296" r="26398" b="30648"/>
          <a:stretch/>
        </p:blipFill>
        <p:spPr>
          <a:xfrm rot="5400000">
            <a:off x="7319800" y="725498"/>
            <a:ext cx="2778008" cy="5407002"/>
          </a:xfrm>
          <a:prstGeom prst="rect">
            <a:avLst/>
          </a:prstGeom>
        </p:spPr>
      </p:pic>
    </p:spTree>
    <p:extLst>
      <p:ext uri="{BB962C8B-B14F-4D97-AF65-F5344CB8AC3E}">
        <p14:creationId xmlns:p14="http://schemas.microsoft.com/office/powerpoint/2010/main" val="1131639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46FB1D-46A3-91F0-209A-DC278D6F40BB}"/>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Quant vs Qual</a:t>
            </a:r>
          </a:p>
        </p:txBody>
      </p:sp>
      <p:pic>
        <p:nvPicPr>
          <p:cNvPr id="4" name="Content Placeholder 3" descr="A book with text on it&#10;&#10;Description automatically generated">
            <a:extLst>
              <a:ext uri="{FF2B5EF4-FFF2-40B4-BE49-F238E27FC236}">
                <a16:creationId xmlns:a16="http://schemas.microsoft.com/office/drawing/2014/main" id="{B6909333-7281-4C4F-899B-87C5684C3C7B}"/>
              </a:ext>
            </a:extLst>
          </p:cNvPr>
          <p:cNvPicPr>
            <a:picLocks noGrp="1" noChangeAspect="1"/>
          </p:cNvPicPr>
          <p:nvPr>
            <p:ph idx="1"/>
          </p:nvPr>
        </p:nvPicPr>
        <p:blipFill rotWithShape="1">
          <a:blip r:embed="rId2"/>
          <a:srcRect l="36551" t="23518" r="32292" b="22871"/>
          <a:stretch/>
        </p:blipFill>
        <p:spPr>
          <a:xfrm rot="5400000">
            <a:off x="5167206" y="245576"/>
            <a:ext cx="4930987" cy="6363459"/>
          </a:xfrm>
          <a:prstGeom prst="rect">
            <a:avLst/>
          </a:prstGeom>
        </p:spPr>
      </p:pic>
    </p:spTree>
    <p:extLst>
      <p:ext uri="{BB962C8B-B14F-4D97-AF65-F5344CB8AC3E}">
        <p14:creationId xmlns:p14="http://schemas.microsoft.com/office/powerpoint/2010/main" val="1591771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8848B6-E1C7-6718-2203-9FCB2A8D2781}"/>
              </a:ext>
            </a:extLst>
          </p:cNvPr>
          <p:cNvSpPr>
            <a:spLocks noGrp="1"/>
          </p:cNvSpPr>
          <p:nvPr>
            <p:ph type="title"/>
          </p:nvPr>
        </p:nvSpPr>
        <p:spPr>
          <a:xfrm>
            <a:off x="761803" y="350196"/>
            <a:ext cx="4646904" cy="1624520"/>
          </a:xfrm>
        </p:spPr>
        <p:txBody>
          <a:bodyPr anchor="ctr">
            <a:normAutofit/>
          </a:bodyPr>
          <a:lstStyle/>
          <a:p>
            <a:r>
              <a:rPr lang="en-US" sz="4000" dirty="0"/>
              <a:t>Choosing a Method</a:t>
            </a:r>
          </a:p>
        </p:txBody>
      </p:sp>
      <p:sp>
        <p:nvSpPr>
          <p:cNvPr id="3" name="Content Placeholder 2">
            <a:extLst>
              <a:ext uri="{FF2B5EF4-FFF2-40B4-BE49-F238E27FC236}">
                <a16:creationId xmlns:a16="http://schemas.microsoft.com/office/drawing/2014/main" id="{1BB759E3-5EE5-1B97-9AEC-FB35B2A293D1}"/>
              </a:ext>
            </a:extLst>
          </p:cNvPr>
          <p:cNvSpPr>
            <a:spLocks noGrp="1"/>
          </p:cNvSpPr>
          <p:nvPr>
            <p:ph idx="1"/>
          </p:nvPr>
        </p:nvSpPr>
        <p:spPr>
          <a:xfrm>
            <a:off x="761802" y="2743200"/>
            <a:ext cx="4646905" cy="3613149"/>
          </a:xfrm>
        </p:spPr>
        <p:txBody>
          <a:bodyPr anchor="ctr">
            <a:normAutofit/>
          </a:bodyPr>
          <a:lstStyle/>
          <a:p>
            <a:r>
              <a:rPr lang="en-US" sz="2000" dirty="0"/>
              <a:t>If a tree falls in the forest, and no one is around, does it make a sound?</a:t>
            </a:r>
          </a:p>
          <a:p>
            <a:r>
              <a:rPr lang="en-US" sz="1400" b="0" i="0" u="none" strike="noStrike" dirty="0">
                <a:solidFill>
                  <a:srgbClr val="007ACC"/>
                </a:solidFill>
                <a:effectLst/>
                <a:latin typeface="Source Sans Pro" panose="020B0503030403020204" pitchFamily="34" charset="0"/>
                <a:hlinkClick r:id="rId2"/>
              </a:rPr>
              <a:t>PollEv.com/robertfoschi171</a:t>
            </a:r>
            <a:endParaRPr lang="en-US" sz="2000" dirty="0"/>
          </a:p>
        </p:txBody>
      </p:sp>
      <p:pic>
        <p:nvPicPr>
          <p:cNvPr id="5" name="Picture 4">
            <a:extLst>
              <a:ext uri="{FF2B5EF4-FFF2-40B4-BE49-F238E27FC236}">
                <a16:creationId xmlns:a16="http://schemas.microsoft.com/office/drawing/2014/main" id="{A00DD2C8-D9E8-765A-952E-00C8E234A24E}"/>
              </a:ext>
            </a:extLst>
          </p:cNvPr>
          <p:cNvPicPr>
            <a:picLocks noChangeAspect="1"/>
          </p:cNvPicPr>
          <p:nvPr/>
        </p:nvPicPr>
        <p:blipFill rotWithShape="1">
          <a:blip r:embed="rId3"/>
          <a:srcRect l="25341" r="24603"/>
          <a:stretch/>
        </p:blipFill>
        <p:spPr>
          <a:xfrm>
            <a:off x="6096000" y="1"/>
            <a:ext cx="6102825" cy="6858000"/>
          </a:xfrm>
          <a:prstGeom prst="rect">
            <a:avLst/>
          </a:prstGeom>
        </p:spPr>
      </p:pic>
    </p:spTree>
    <p:extLst>
      <p:ext uri="{BB962C8B-B14F-4D97-AF65-F5344CB8AC3E}">
        <p14:creationId xmlns:p14="http://schemas.microsoft.com/office/powerpoint/2010/main" val="726272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3" name="Rectangle 2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7EFCA-1B20-3AC4-CBE8-E293A1ADB3ED}"/>
              </a:ext>
            </a:extLst>
          </p:cNvPr>
          <p:cNvSpPr>
            <a:spLocks noGrp="1"/>
          </p:cNvSpPr>
          <p:nvPr>
            <p:ph type="title"/>
          </p:nvPr>
        </p:nvSpPr>
        <p:spPr>
          <a:xfrm>
            <a:off x="1043631" y="809898"/>
            <a:ext cx="10173010" cy="1554480"/>
          </a:xfrm>
        </p:spPr>
        <p:txBody>
          <a:bodyPr anchor="ctr">
            <a:normAutofit/>
          </a:bodyPr>
          <a:lstStyle/>
          <a:p>
            <a:r>
              <a:rPr lang="en-US" sz="4800"/>
              <a:t>Quant vs Qual</a:t>
            </a:r>
          </a:p>
        </p:txBody>
      </p:sp>
      <p:cxnSp>
        <p:nvCxnSpPr>
          <p:cNvPr id="29" name="Straight Connector 2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6AC4D4A-5411-0866-BF93-063FC4DF1266}"/>
              </a:ext>
            </a:extLst>
          </p:cNvPr>
          <p:cNvGraphicFramePr>
            <a:graphicFrameLocks noGrp="1"/>
          </p:cNvGraphicFramePr>
          <p:nvPr>
            <p:ph idx="1"/>
            <p:extLst>
              <p:ext uri="{D42A27DB-BD31-4B8C-83A1-F6EECF244321}">
                <p14:modId xmlns:p14="http://schemas.microsoft.com/office/powerpoint/2010/main" val="2136006453"/>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600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F33AA-295C-760A-9593-F48CB0F33CDE}"/>
              </a:ext>
            </a:extLst>
          </p:cNvPr>
          <p:cNvSpPr>
            <a:spLocks noGrp="1"/>
          </p:cNvSpPr>
          <p:nvPr>
            <p:ph type="title"/>
          </p:nvPr>
        </p:nvSpPr>
        <p:spPr/>
        <p:txBody>
          <a:bodyPr/>
          <a:lstStyle/>
          <a:p>
            <a:r>
              <a:rPr lang="en-US" dirty="0"/>
              <a:t>Quant versus Qual</a:t>
            </a:r>
          </a:p>
        </p:txBody>
      </p:sp>
      <p:sp>
        <p:nvSpPr>
          <p:cNvPr id="3" name="Content Placeholder 2">
            <a:extLst>
              <a:ext uri="{FF2B5EF4-FFF2-40B4-BE49-F238E27FC236}">
                <a16:creationId xmlns:a16="http://schemas.microsoft.com/office/drawing/2014/main" id="{FA5485BA-3A20-FF28-FCA8-DE62D4547D17}"/>
              </a:ext>
            </a:extLst>
          </p:cNvPr>
          <p:cNvSpPr>
            <a:spLocks noGrp="1"/>
          </p:cNvSpPr>
          <p:nvPr>
            <p:ph idx="1"/>
          </p:nvPr>
        </p:nvSpPr>
        <p:spPr/>
        <p:txBody>
          <a:bodyPr/>
          <a:lstStyle/>
          <a:p>
            <a:r>
              <a:rPr lang="en-US" dirty="0"/>
              <a:t>Quantitative methods often give us a cheap and easy way to predict behavior about populations (Sample a small group, extrapolate that to the whole).  It is the foundation for making management decisions and huge costs.  </a:t>
            </a:r>
          </a:p>
          <a:p>
            <a:r>
              <a:rPr lang="en-US" dirty="0"/>
              <a:t>However, alone it can also produce content such as this, where it checks all the boxes but the forest is missed for the trees.  </a:t>
            </a:r>
          </a:p>
        </p:txBody>
      </p:sp>
    </p:spTree>
    <p:extLst>
      <p:ext uri="{BB962C8B-B14F-4D97-AF65-F5344CB8AC3E}">
        <p14:creationId xmlns:p14="http://schemas.microsoft.com/office/powerpoint/2010/main" val="2333443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3D031-3606-D6D6-5896-523EB4BC29B6}"/>
              </a:ext>
            </a:extLst>
          </p:cNvPr>
          <p:cNvSpPr>
            <a:spLocks noGrp="1"/>
          </p:cNvSpPr>
          <p:nvPr>
            <p:ph type="title"/>
          </p:nvPr>
        </p:nvSpPr>
        <p:spPr/>
        <p:txBody>
          <a:bodyPr/>
          <a:lstStyle/>
          <a:p>
            <a:r>
              <a:rPr lang="en-US" dirty="0"/>
              <a:t>Pepsi Ad, With </a:t>
            </a:r>
            <a:r>
              <a:rPr lang="en-US" i="1" dirty="0"/>
              <a:t>All </a:t>
            </a:r>
            <a:r>
              <a:rPr lang="en-US" dirty="0"/>
              <a:t>the Things </a:t>
            </a:r>
          </a:p>
        </p:txBody>
      </p:sp>
      <p:pic>
        <p:nvPicPr>
          <p:cNvPr id="4" name="Online Media 3" descr="PEPSI Kendall Jenner So Controversial Commercial">
            <a:hlinkClick r:id="" action="ppaction://media"/>
            <a:extLst>
              <a:ext uri="{FF2B5EF4-FFF2-40B4-BE49-F238E27FC236}">
                <a16:creationId xmlns:a16="http://schemas.microsoft.com/office/drawing/2014/main" id="{EA06CC41-0FF1-AD5B-90DB-BFCA05DBC0EE}"/>
              </a:ext>
            </a:extLst>
          </p:cNvPr>
          <p:cNvPicPr>
            <a:picLocks noGrp="1" noRot="1" noChangeAspect="1"/>
          </p:cNvPicPr>
          <p:nvPr>
            <p:ph idx="1"/>
            <a:videoFile r:link="rId1"/>
          </p:nvPr>
        </p:nvPicPr>
        <p:blipFill>
          <a:blip r:embed="rId3"/>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112843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5AC9D-C65A-020A-0078-39D8D7A0CB4D}"/>
              </a:ext>
            </a:extLst>
          </p:cNvPr>
          <p:cNvSpPr>
            <a:spLocks noGrp="1"/>
          </p:cNvSpPr>
          <p:nvPr>
            <p:ph type="title"/>
          </p:nvPr>
        </p:nvSpPr>
        <p:spPr/>
        <p:txBody>
          <a:bodyPr/>
          <a:lstStyle/>
          <a:p>
            <a:r>
              <a:rPr lang="en-US" dirty="0"/>
              <a:t>Pepsi </a:t>
            </a:r>
            <a:r>
              <a:rPr lang="en-US" i="1" dirty="0"/>
              <a:t>SNL </a:t>
            </a:r>
            <a:r>
              <a:rPr lang="en-US" dirty="0"/>
              <a:t>Spoof</a:t>
            </a:r>
          </a:p>
        </p:txBody>
      </p:sp>
      <p:pic>
        <p:nvPicPr>
          <p:cNvPr id="4" name="Online Media 3" descr="Pepsi Commercial - SNL">
            <a:hlinkClick r:id="" action="ppaction://media"/>
            <a:extLst>
              <a:ext uri="{FF2B5EF4-FFF2-40B4-BE49-F238E27FC236}">
                <a16:creationId xmlns:a16="http://schemas.microsoft.com/office/drawing/2014/main" id="{F4F30D00-0A9B-961E-3E72-7D98AA6D349E}"/>
              </a:ext>
            </a:extLst>
          </p:cNvPr>
          <p:cNvPicPr>
            <a:picLocks noGrp="1" noRot="1" noChangeAspect="1"/>
          </p:cNvPicPr>
          <p:nvPr>
            <p:ph idx="1"/>
            <a:videoFile r:link="rId1"/>
          </p:nvPr>
        </p:nvPicPr>
        <p:blipFill>
          <a:blip r:embed="rId3"/>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129261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70C492-EB10-9149-D355-2281B243E93A}"/>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Research Questions </a:t>
            </a:r>
          </a:p>
        </p:txBody>
      </p:sp>
      <p:graphicFrame>
        <p:nvGraphicFramePr>
          <p:cNvPr id="5" name="Content Placeholder 2">
            <a:extLst>
              <a:ext uri="{FF2B5EF4-FFF2-40B4-BE49-F238E27FC236}">
                <a16:creationId xmlns:a16="http://schemas.microsoft.com/office/drawing/2014/main" id="{7AC43889-018C-3005-A369-D94603A60A88}"/>
              </a:ext>
            </a:extLst>
          </p:cNvPr>
          <p:cNvGraphicFramePr>
            <a:graphicFrameLocks noGrp="1"/>
          </p:cNvGraphicFramePr>
          <p:nvPr>
            <p:ph idx="1"/>
            <p:extLst>
              <p:ext uri="{D42A27DB-BD31-4B8C-83A1-F6EECF244321}">
                <p14:modId xmlns:p14="http://schemas.microsoft.com/office/powerpoint/2010/main" val="226877462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8251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6A6F48-272B-4D2E-C640-9833CB851B6E}"/>
              </a:ext>
            </a:extLst>
          </p:cNvPr>
          <p:cNvSpPr>
            <a:spLocks noGrp="1"/>
          </p:cNvSpPr>
          <p:nvPr>
            <p:ph type="title"/>
          </p:nvPr>
        </p:nvSpPr>
        <p:spPr>
          <a:xfrm>
            <a:off x="6513788" y="365125"/>
            <a:ext cx="4840010" cy="1807305"/>
          </a:xfrm>
        </p:spPr>
        <p:txBody>
          <a:bodyPr>
            <a:normAutofit/>
          </a:bodyPr>
          <a:lstStyle/>
          <a:p>
            <a:r>
              <a:rPr lang="en-US" dirty="0"/>
              <a:t>Questions of Definition </a:t>
            </a:r>
          </a:p>
        </p:txBody>
      </p:sp>
      <p:pic>
        <p:nvPicPr>
          <p:cNvPr id="5" name="Picture 4" descr="Colourful carved figures of humans">
            <a:extLst>
              <a:ext uri="{FF2B5EF4-FFF2-40B4-BE49-F238E27FC236}">
                <a16:creationId xmlns:a16="http://schemas.microsoft.com/office/drawing/2014/main" id="{E190975E-FC6A-07CE-2FC1-965E2E1BAD7D}"/>
              </a:ext>
            </a:extLst>
          </p:cNvPr>
          <p:cNvPicPr>
            <a:picLocks noChangeAspect="1"/>
          </p:cNvPicPr>
          <p:nvPr/>
        </p:nvPicPr>
        <p:blipFill rotWithShape="1">
          <a:blip r:embed="rId2"/>
          <a:srcRect l="18343" r="1811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FE253BF6-0168-3DE8-1EE2-B390F31DDBC9}"/>
              </a:ext>
            </a:extLst>
          </p:cNvPr>
          <p:cNvSpPr>
            <a:spLocks noGrp="1"/>
          </p:cNvSpPr>
          <p:nvPr>
            <p:ph idx="1"/>
          </p:nvPr>
        </p:nvSpPr>
        <p:spPr>
          <a:xfrm>
            <a:off x="6513788" y="2333297"/>
            <a:ext cx="4840010" cy="3843666"/>
          </a:xfrm>
        </p:spPr>
        <p:txBody>
          <a:bodyPr>
            <a:normAutofit/>
          </a:bodyPr>
          <a:lstStyle/>
          <a:p>
            <a:r>
              <a:rPr lang="en-US" sz="2000" dirty="0"/>
              <a:t>Attempting to pin down a specific attitude or belief and understand it.</a:t>
            </a:r>
          </a:p>
          <a:p>
            <a:pPr lvl="1"/>
            <a:r>
              <a:rPr lang="en-US" sz="2000" dirty="0"/>
              <a:t>A premier example of this is Frank </a:t>
            </a:r>
            <a:r>
              <a:rPr lang="en-US" sz="2000" dirty="0" err="1"/>
              <a:t>Luntz</a:t>
            </a:r>
            <a:r>
              <a:rPr lang="en-US" sz="2000" dirty="0"/>
              <a:t> (wait for focus groups) was a political operative who, through questions of definition, was able to shift public sentiment from ‘global warming’ to ‘climate change’.  The official term is ‘global heating’ or ‘global warming’, but </a:t>
            </a:r>
            <a:r>
              <a:rPr lang="en-US" sz="2000" dirty="0" err="1"/>
              <a:t>Luntz</a:t>
            </a:r>
            <a:r>
              <a:rPr lang="en-US" sz="2000" dirty="0"/>
              <a:t> found that climate change sounds more natural, not as scary, and more appealing to a wide swath of voters.  </a:t>
            </a:r>
          </a:p>
        </p:txBody>
      </p:sp>
    </p:spTree>
    <p:extLst>
      <p:ext uri="{BB962C8B-B14F-4D97-AF65-F5344CB8AC3E}">
        <p14:creationId xmlns:p14="http://schemas.microsoft.com/office/powerpoint/2010/main" val="509868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67B9E0-8C37-4B38-E689-84F6E1C57851}"/>
              </a:ext>
            </a:extLst>
          </p:cNvPr>
          <p:cNvSpPr>
            <a:spLocks noGrp="1"/>
          </p:cNvSpPr>
          <p:nvPr>
            <p:ph type="title"/>
          </p:nvPr>
        </p:nvSpPr>
        <p:spPr>
          <a:xfrm>
            <a:off x="761800" y="762001"/>
            <a:ext cx="5334197" cy="1708242"/>
          </a:xfrm>
        </p:spPr>
        <p:txBody>
          <a:bodyPr anchor="ctr">
            <a:normAutofit/>
          </a:bodyPr>
          <a:lstStyle/>
          <a:p>
            <a:r>
              <a:rPr lang="en-US" sz="4000"/>
              <a:t>Questions of Fact </a:t>
            </a:r>
          </a:p>
        </p:txBody>
      </p:sp>
      <p:sp>
        <p:nvSpPr>
          <p:cNvPr id="3" name="Content Placeholder 2">
            <a:extLst>
              <a:ext uri="{FF2B5EF4-FFF2-40B4-BE49-F238E27FC236}">
                <a16:creationId xmlns:a16="http://schemas.microsoft.com/office/drawing/2014/main" id="{700C1601-FFA9-9DBB-F147-8C4CFC807F56}"/>
              </a:ext>
            </a:extLst>
          </p:cNvPr>
          <p:cNvSpPr>
            <a:spLocks noGrp="1"/>
          </p:cNvSpPr>
          <p:nvPr>
            <p:ph idx="1"/>
          </p:nvPr>
        </p:nvSpPr>
        <p:spPr>
          <a:xfrm>
            <a:off x="761800" y="2470244"/>
            <a:ext cx="5334197" cy="3769835"/>
          </a:xfrm>
        </p:spPr>
        <p:txBody>
          <a:bodyPr anchor="ctr">
            <a:normAutofit/>
          </a:bodyPr>
          <a:lstStyle/>
          <a:p>
            <a:r>
              <a:rPr lang="en-US" sz="2000"/>
              <a:t>Used to compare across or between groups.  Typically </a:t>
            </a:r>
            <a:r>
              <a:rPr lang="en-US" sz="2000" i="1"/>
              <a:t>empirical</a:t>
            </a:r>
            <a:r>
              <a:rPr lang="en-US" sz="2000"/>
              <a:t> measures.</a:t>
            </a:r>
          </a:p>
          <a:p>
            <a:pPr lvl="1"/>
            <a:r>
              <a:rPr lang="en-US" sz="2000"/>
              <a:t>Essentially, an A/B test.  Will message A generate more blood donations in this time frame, or does message B actually work better?  We see this across social </a:t>
            </a:r>
            <a:r>
              <a:rPr lang="en-US" sz="2000" i="1"/>
              <a:t>everyday</a:t>
            </a:r>
            <a:r>
              <a:rPr lang="en-US" sz="2000"/>
              <a:t>.  </a:t>
            </a:r>
          </a:p>
          <a:p>
            <a:pPr lvl="1"/>
            <a:r>
              <a:rPr lang="en-US" sz="2000"/>
              <a:t>Benchmarking and baselines needed for controls.</a:t>
            </a:r>
          </a:p>
        </p:txBody>
      </p:sp>
      <p:pic>
        <p:nvPicPr>
          <p:cNvPr id="5" name="Picture 4" descr="Desk with stethoscope and computer keyboard">
            <a:extLst>
              <a:ext uri="{FF2B5EF4-FFF2-40B4-BE49-F238E27FC236}">
                <a16:creationId xmlns:a16="http://schemas.microsoft.com/office/drawing/2014/main" id="{CDFB65C0-FF20-BB56-755C-825EC13F23C3}"/>
              </a:ext>
            </a:extLst>
          </p:cNvPr>
          <p:cNvPicPr>
            <a:picLocks noChangeAspect="1"/>
          </p:cNvPicPr>
          <p:nvPr/>
        </p:nvPicPr>
        <p:blipFill rotWithShape="1">
          <a:blip r:embed="rId2"/>
          <a:srcRect l="48164" r="-1"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271044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D122BA-F241-CDEE-142E-7D17980FC53B}"/>
              </a:ext>
            </a:extLst>
          </p:cNvPr>
          <p:cNvSpPr>
            <a:spLocks noGrp="1"/>
          </p:cNvSpPr>
          <p:nvPr>
            <p:ph type="title"/>
          </p:nvPr>
        </p:nvSpPr>
        <p:spPr>
          <a:xfrm>
            <a:off x="761800" y="762001"/>
            <a:ext cx="5334197" cy="1708242"/>
          </a:xfrm>
        </p:spPr>
        <p:txBody>
          <a:bodyPr anchor="ctr">
            <a:normAutofit/>
          </a:bodyPr>
          <a:lstStyle/>
          <a:p>
            <a:r>
              <a:rPr lang="en-US" sz="4000"/>
              <a:t>Questions of Value </a:t>
            </a:r>
          </a:p>
        </p:txBody>
      </p:sp>
      <p:sp>
        <p:nvSpPr>
          <p:cNvPr id="3" name="Content Placeholder 2">
            <a:extLst>
              <a:ext uri="{FF2B5EF4-FFF2-40B4-BE49-F238E27FC236}">
                <a16:creationId xmlns:a16="http://schemas.microsoft.com/office/drawing/2014/main" id="{AB143944-7450-D541-3BCB-FCF08E9C64EE}"/>
              </a:ext>
            </a:extLst>
          </p:cNvPr>
          <p:cNvSpPr>
            <a:spLocks noGrp="1"/>
          </p:cNvSpPr>
          <p:nvPr>
            <p:ph idx="1"/>
          </p:nvPr>
        </p:nvSpPr>
        <p:spPr>
          <a:xfrm>
            <a:off x="761800" y="2470244"/>
            <a:ext cx="5334197" cy="3769835"/>
          </a:xfrm>
        </p:spPr>
        <p:txBody>
          <a:bodyPr anchor="ctr">
            <a:normAutofit/>
          </a:bodyPr>
          <a:lstStyle/>
          <a:p>
            <a:r>
              <a:rPr lang="en-US" sz="2000"/>
              <a:t>How “good” or how well something is doing, usually done with a Likert Scale.</a:t>
            </a:r>
          </a:p>
          <a:p>
            <a:pPr lvl="1"/>
            <a:r>
              <a:rPr lang="en-US" sz="2000"/>
              <a:t>Do you think the president is doing a good job? Strongly agree, agree, neutral, disagree, strongly disagree</a:t>
            </a:r>
          </a:p>
          <a:p>
            <a:pPr lvl="1"/>
            <a:r>
              <a:rPr lang="en-US" sz="2000"/>
              <a:t>Qualitative measurement typically for assessing worth and value.  Survey or focus group research.  </a:t>
            </a:r>
          </a:p>
        </p:txBody>
      </p:sp>
      <p:pic>
        <p:nvPicPr>
          <p:cNvPr id="5" name="Picture 4" descr="Pen placed on top of a signature line">
            <a:extLst>
              <a:ext uri="{FF2B5EF4-FFF2-40B4-BE49-F238E27FC236}">
                <a16:creationId xmlns:a16="http://schemas.microsoft.com/office/drawing/2014/main" id="{D8E94DEE-83BF-E1B3-568D-6B2B1D109DF5}"/>
              </a:ext>
            </a:extLst>
          </p:cNvPr>
          <p:cNvPicPr>
            <a:picLocks noChangeAspect="1"/>
          </p:cNvPicPr>
          <p:nvPr/>
        </p:nvPicPr>
        <p:blipFill rotWithShape="1">
          <a:blip r:embed="rId2"/>
          <a:srcRect l="48164" r="-1"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4270733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B43549-BF9C-7608-5773-B97A742BDC72}"/>
              </a:ext>
            </a:extLst>
          </p:cNvPr>
          <p:cNvSpPr>
            <a:spLocks noGrp="1"/>
          </p:cNvSpPr>
          <p:nvPr>
            <p:ph type="title"/>
          </p:nvPr>
        </p:nvSpPr>
        <p:spPr>
          <a:xfrm>
            <a:off x="6513788" y="365125"/>
            <a:ext cx="4840010" cy="1807305"/>
          </a:xfrm>
        </p:spPr>
        <p:txBody>
          <a:bodyPr>
            <a:normAutofit/>
          </a:bodyPr>
          <a:lstStyle/>
          <a:p>
            <a:r>
              <a:rPr lang="en-US" dirty="0"/>
              <a:t>Questions of Policy</a:t>
            </a:r>
          </a:p>
        </p:txBody>
      </p:sp>
      <p:pic>
        <p:nvPicPr>
          <p:cNvPr id="5" name="Picture 4" descr="Periodic table of elements">
            <a:extLst>
              <a:ext uri="{FF2B5EF4-FFF2-40B4-BE49-F238E27FC236}">
                <a16:creationId xmlns:a16="http://schemas.microsoft.com/office/drawing/2014/main" id="{9610BF1B-30A6-1FF1-6F17-BCCEB2EAD899}"/>
              </a:ext>
            </a:extLst>
          </p:cNvPr>
          <p:cNvPicPr>
            <a:picLocks noChangeAspect="1"/>
          </p:cNvPicPr>
          <p:nvPr/>
        </p:nvPicPr>
        <p:blipFill rotWithShape="1">
          <a:blip r:embed="rId2"/>
          <a:srcRect l="21435" r="19255"/>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D13A936D-731D-BAAE-64B0-FCB99FA4ED46}"/>
              </a:ext>
            </a:extLst>
          </p:cNvPr>
          <p:cNvSpPr>
            <a:spLocks noGrp="1"/>
          </p:cNvSpPr>
          <p:nvPr>
            <p:ph idx="1"/>
          </p:nvPr>
        </p:nvSpPr>
        <p:spPr>
          <a:xfrm>
            <a:off x="6513788" y="2333297"/>
            <a:ext cx="4840010" cy="3843666"/>
          </a:xfrm>
        </p:spPr>
        <p:txBody>
          <a:bodyPr>
            <a:normAutofit/>
          </a:bodyPr>
          <a:lstStyle/>
          <a:p>
            <a:r>
              <a:rPr lang="en-US" sz="1700" dirty="0"/>
              <a:t>What ‘</a:t>
            </a:r>
            <a:r>
              <a:rPr lang="en-US" sz="1700" i="1" dirty="0"/>
              <a:t>should </a:t>
            </a:r>
            <a:r>
              <a:rPr lang="en-US" sz="1700" dirty="0"/>
              <a:t>be done’ style questions.  </a:t>
            </a:r>
          </a:p>
          <a:p>
            <a:pPr lvl="1"/>
            <a:r>
              <a:rPr lang="en-US" sz="1700" dirty="0"/>
              <a:t>Very applied, usually in political or government relations-type roles, or those working in the policy sector (energy, climate, immigration, etc.).</a:t>
            </a:r>
          </a:p>
          <a:p>
            <a:pPr lvl="1"/>
            <a:r>
              <a:rPr lang="en-US" sz="1700" dirty="0"/>
              <a:t>Typically theoretical.  If we install </a:t>
            </a:r>
            <a:r>
              <a:rPr lang="en-US" sz="1700" i="1" dirty="0"/>
              <a:t>x </a:t>
            </a:r>
            <a:r>
              <a:rPr lang="en-US" sz="1700" dirty="0"/>
              <a:t>number of heat pumps, this area can have the savings of </a:t>
            </a:r>
            <a:r>
              <a:rPr lang="en-US" sz="1700" i="1" dirty="0"/>
              <a:t>y </a:t>
            </a:r>
            <a:r>
              <a:rPr lang="en-US" sz="1700" dirty="0"/>
              <a:t>for their energy bills in a year.  We ran a simulation…</a:t>
            </a:r>
          </a:p>
          <a:p>
            <a:pPr lvl="1"/>
            <a:r>
              <a:rPr lang="en-US" sz="1700" dirty="0"/>
              <a:t>…Because actually forcing a town to buy heat pumps as part of a study is impossible/authoritarian.  So typically there is no way to apply these questions unless the policy becomes law.  </a:t>
            </a:r>
          </a:p>
        </p:txBody>
      </p:sp>
    </p:spTree>
    <p:extLst>
      <p:ext uri="{BB962C8B-B14F-4D97-AF65-F5344CB8AC3E}">
        <p14:creationId xmlns:p14="http://schemas.microsoft.com/office/powerpoint/2010/main" val="1548209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AE2449-7276-EC51-545D-384F482D7A1D}"/>
              </a:ext>
            </a:extLst>
          </p:cNvPr>
          <p:cNvSpPr>
            <a:spLocks noGrp="1"/>
          </p:cNvSpPr>
          <p:nvPr>
            <p:ph type="title"/>
          </p:nvPr>
        </p:nvSpPr>
        <p:spPr>
          <a:xfrm>
            <a:off x="6803409" y="762001"/>
            <a:ext cx="4156512" cy="1708244"/>
          </a:xfrm>
        </p:spPr>
        <p:txBody>
          <a:bodyPr vert="horz" lIns="91440" tIns="45720" rIns="91440" bIns="45720" rtlCol="0" anchor="ctr">
            <a:normAutofit/>
          </a:bodyPr>
          <a:lstStyle/>
          <a:p>
            <a:r>
              <a:rPr lang="en-US" sz="4000"/>
              <a:t>Best Practices</a:t>
            </a:r>
          </a:p>
        </p:txBody>
      </p:sp>
      <p:pic>
        <p:nvPicPr>
          <p:cNvPr id="5" name="Content Placeholder 4" descr="A book with text and arrows&#10;&#10;Description automatically generated">
            <a:extLst>
              <a:ext uri="{FF2B5EF4-FFF2-40B4-BE49-F238E27FC236}">
                <a16:creationId xmlns:a16="http://schemas.microsoft.com/office/drawing/2014/main" id="{74F886D6-812D-1AFD-3E99-A60EC99FCEF4}"/>
              </a:ext>
            </a:extLst>
          </p:cNvPr>
          <p:cNvPicPr>
            <a:picLocks noGrp="1" noChangeAspect="1"/>
          </p:cNvPicPr>
          <p:nvPr>
            <p:ph idx="1"/>
          </p:nvPr>
        </p:nvPicPr>
        <p:blipFill rotWithShape="1">
          <a:blip r:embed="rId2"/>
          <a:srcRect l="15625"/>
          <a:stretch/>
        </p:blipFill>
        <p:spPr>
          <a:xfrm rot="5400000">
            <a:off x="-381001" y="380998"/>
            <a:ext cx="6858002" cy="6096001"/>
          </a:xfrm>
          <a:prstGeom prst="rect">
            <a:avLst/>
          </a:prstGeom>
        </p:spPr>
      </p:pic>
      <p:sp>
        <p:nvSpPr>
          <p:cNvPr id="6" name="Content Placeholder 2">
            <a:extLst>
              <a:ext uri="{FF2B5EF4-FFF2-40B4-BE49-F238E27FC236}">
                <a16:creationId xmlns:a16="http://schemas.microsoft.com/office/drawing/2014/main" id="{E091B55B-F5FD-E607-4BDB-49EC7320C85E}"/>
              </a:ext>
            </a:extLst>
          </p:cNvPr>
          <p:cNvSpPr txBox="1">
            <a:spLocks/>
          </p:cNvSpPr>
          <p:nvPr/>
        </p:nvSpPr>
        <p:spPr>
          <a:xfrm>
            <a:off x="6803409" y="2470245"/>
            <a:ext cx="4156512" cy="376983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Setting standards for what PR should do.  </a:t>
            </a:r>
          </a:p>
          <a:p>
            <a:pPr lvl="1"/>
            <a:r>
              <a:rPr lang="en-US" sz="1600"/>
              <a:t>Outputs: tactical, single actions that contribute toward the larger goal (coming to class, doing assignments, etc.,)</a:t>
            </a:r>
          </a:p>
          <a:p>
            <a:pPr lvl="1"/>
            <a:r>
              <a:rPr lang="en-US" sz="1600"/>
              <a:t>Outtakes: perceptions that influencers or stakeholders have about a given topic (perceptions about the class that assignments are geared to help you learn to be a better PR professional)</a:t>
            </a:r>
          </a:p>
          <a:p>
            <a:pPr lvl="1"/>
            <a:r>
              <a:rPr lang="en-US" sz="1600"/>
              <a:t>Outcomes: behaviors the campaign is trying to instill or change (doing PR research, getting an A if you are a student, etc.)</a:t>
            </a:r>
          </a:p>
        </p:txBody>
      </p:sp>
    </p:spTree>
    <p:extLst>
      <p:ext uri="{BB962C8B-B14F-4D97-AF65-F5344CB8AC3E}">
        <p14:creationId xmlns:p14="http://schemas.microsoft.com/office/powerpoint/2010/main" val="3954631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2565</TotalTime>
  <Words>809</Words>
  <Application>Microsoft Macintosh PowerPoint</Application>
  <PresentationFormat>Widescreen</PresentationFormat>
  <Paragraphs>46</Paragraphs>
  <Slides>15</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Source Sans Pro</vt:lpstr>
      <vt:lpstr>Office Theme</vt:lpstr>
      <vt:lpstr>Public Relations Research Methods </vt:lpstr>
      <vt:lpstr>PR vs Ad, and the Consigliere Role </vt:lpstr>
      <vt:lpstr>What is Research </vt:lpstr>
      <vt:lpstr>Quant vs Qual</vt:lpstr>
      <vt:lpstr>Choosing a Method</vt:lpstr>
      <vt:lpstr>Quant vs Qual</vt:lpstr>
      <vt:lpstr>Quant versus Qual</vt:lpstr>
      <vt:lpstr>Pepsi Ad, With All the Things </vt:lpstr>
      <vt:lpstr>Pepsi SNL Spoof</vt:lpstr>
      <vt:lpstr>Research Questions </vt:lpstr>
      <vt:lpstr>Questions of Definition </vt:lpstr>
      <vt:lpstr>Questions of Fact </vt:lpstr>
      <vt:lpstr>Questions of Value </vt:lpstr>
      <vt:lpstr>Questions of Policy</vt:lpstr>
      <vt:lpstr>Best Practices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Relations Research Methods </dc:title>
  <dc:creator>robert foschia</dc:creator>
  <cp:lastModifiedBy>robert foschia</cp:lastModifiedBy>
  <cp:revision>10</cp:revision>
  <dcterms:created xsi:type="dcterms:W3CDTF">2023-08-29T12:43:24Z</dcterms:created>
  <dcterms:modified xsi:type="dcterms:W3CDTF">2023-08-31T12:01:12Z</dcterms:modified>
</cp:coreProperties>
</file>