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45"/>
  </p:notesMasterIdLst>
  <p:sldIdLst>
    <p:sldId id="334" r:id="rId2"/>
    <p:sldId id="335" r:id="rId3"/>
    <p:sldId id="336" r:id="rId4"/>
    <p:sldId id="304" r:id="rId5"/>
    <p:sldId id="337" r:id="rId6"/>
    <p:sldId id="321" r:id="rId7"/>
    <p:sldId id="322" r:id="rId8"/>
    <p:sldId id="305" r:id="rId9"/>
    <p:sldId id="300" r:id="rId10"/>
    <p:sldId id="306" r:id="rId11"/>
    <p:sldId id="320" r:id="rId12"/>
    <p:sldId id="303" r:id="rId13"/>
    <p:sldId id="338" r:id="rId14"/>
    <p:sldId id="307" r:id="rId15"/>
    <p:sldId id="308" r:id="rId16"/>
    <p:sldId id="340" r:id="rId17"/>
    <p:sldId id="341" r:id="rId18"/>
    <p:sldId id="342" r:id="rId19"/>
    <p:sldId id="312" r:id="rId20"/>
    <p:sldId id="343" r:id="rId21"/>
    <p:sldId id="323" r:id="rId22"/>
    <p:sldId id="344" r:id="rId23"/>
    <p:sldId id="302" r:id="rId24"/>
    <p:sldId id="325" r:id="rId25"/>
    <p:sldId id="298" r:id="rId26"/>
    <p:sldId id="345" r:id="rId27"/>
    <p:sldId id="326" r:id="rId28"/>
    <p:sldId id="292" r:id="rId29"/>
    <p:sldId id="294" r:id="rId30"/>
    <p:sldId id="327" r:id="rId31"/>
    <p:sldId id="346" r:id="rId32"/>
    <p:sldId id="272" r:id="rId33"/>
    <p:sldId id="347" r:id="rId34"/>
    <p:sldId id="316" r:id="rId35"/>
    <p:sldId id="317" r:id="rId36"/>
    <p:sldId id="318" r:id="rId37"/>
    <p:sldId id="319" r:id="rId38"/>
    <p:sldId id="290" r:id="rId39"/>
    <p:sldId id="291" r:id="rId40"/>
    <p:sldId id="348" r:id="rId41"/>
    <p:sldId id="329" r:id="rId42"/>
    <p:sldId id="349" r:id="rId43"/>
    <p:sldId id="350" r:id="rId44"/>
  </p:sldIdLst>
  <p:sldSz cx="18288000" cy="10287000"/>
  <p:notesSz cx="6858000" cy="9144000"/>
  <p:embeddedFontLst>
    <p:embeddedFont>
      <p:font typeface="Aptos SemiBold" panose="020B0004020202020204" pitchFamily="34" charset="0"/>
      <p:regular r:id="rId46"/>
      <p:bold r:id="rId47"/>
      <p:italic r:id="rId48"/>
      <p:boldItalic r:id="rId49"/>
    </p:embeddedFont>
    <p:embeddedFont>
      <p:font typeface="Canva Sans" panose="020B0503030501040103" pitchFamily="34" charset="0"/>
      <p:regular r:id="rId50"/>
    </p:embeddedFont>
    <p:embeddedFont>
      <p:font typeface="Canva Sans Bold" panose="020B0803030501040103" pitchFamily="34" charset="0"/>
      <p:regular r:id="rId51"/>
      <p:bold r:id="rId52"/>
    </p:embeddedFont>
    <p:embeddedFont>
      <p:font typeface="Freestyle Script" panose="030804020302050B0404" pitchFamily="66" charset="77"/>
      <p:regular r:id="rId53"/>
    </p:embeddedFont>
    <p:embeddedFont>
      <p:font typeface="Gill Sans MT" panose="020B0502020104020203" pitchFamily="34" charset="77"/>
      <p:regular r:id="rId54"/>
      <p:bold r:id="rId55"/>
      <p:italic r:id="rId56"/>
      <p:boldItalic r:id="rId57"/>
    </p:embeddedFont>
    <p:embeddedFont>
      <p:font typeface="ITC Franklin Gothic LT Semi-Bold" panose="020B0704030502020204" pitchFamily="34" charset="77"/>
      <p:regular r:id="rId58"/>
      <p:bold r:id="rId59"/>
    </p:embeddedFont>
  </p:embeddedFontLst>
  <p:custDataLst>
    <p:tags r:id="rId6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A00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74194" autoAdjust="0"/>
  </p:normalViewPr>
  <p:slideViewPr>
    <p:cSldViewPr>
      <p:cViewPr varScale="1">
        <p:scale>
          <a:sx n="51" d="100"/>
          <a:sy n="51" d="100"/>
        </p:scale>
        <p:origin x="760" y="2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s>
</file>

<file path=ppt/diagrams/_rels/data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4.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18" Type="http://schemas.openxmlformats.org/officeDocument/2006/relationships/image" Target="../media/image65.sv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17" Type="http://schemas.openxmlformats.org/officeDocument/2006/relationships/image" Target="../media/image64.png"/><Relationship Id="rId2" Type="http://schemas.openxmlformats.org/officeDocument/2006/relationships/image" Target="../media/image49.svg"/><Relationship Id="rId16" Type="http://schemas.openxmlformats.org/officeDocument/2006/relationships/image" Target="../media/image63.svg"/><Relationship Id="rId20" Type="http://schemas.openxmlformats.org/officeDocument/2006/relationships/image" Target="../media/image67.svg"/><Relationship Id="rId1" Type="http://schemas.openxmlformats.org/officeDocument/2006/relationships/image" Target="../media/image48.png"/><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svg"/><Relationship Id="rId19" Type="http://schemas.openxmlformats.org/officeDocument/2006/relationships/image" Target="../media/image66.pn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4.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18" Type="http://schemas.openxmlformats.org/officeDocument/2006/relationships/image" Target="../media/image65.sv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17" Type="http://schemas.openxmlformats.org/officeDocument/2006/relationships/image" Target="../media/image64.png"/><Relationship Id="rId2" Type="http://schemas.openxmlformats.org/officeDocument/2006/relationships/image" Target="../media/image49.svg"/><Relationship Id="rId16" Type="http://schemas.openxmlformats.org/officeDocument/2006/relationships/image" Target="../media/image63.svg"/><Relationship Id="rId20" Type="http://schemas.openxmlformats.org/officeDocument/2006/relationships/image" Target="../media/image67.svg"/><Relationship Id="rId1" Type="http://schemas.openxmlformats.org/officeDocument/2006/relationships/image" Target="../media/image48.png"/><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svg"/><Relationship Id="rId19" Type="http://schemas.openxmlformats.org/officeDocument/2006/relationships/image" Target="../media/image66.pn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1.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57FD9C-4FB8-4283-A25E-FB095CBECA36}"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BC000962-15F1-41EF-B351-D0C4797192A2}">
      <dgm:prSet/>
      <dgm:spPr/>
      <dgm:t>
        <a:bodyPr/>
        <a:lstStyle/>
        <a:p>
          <a:r>
            <a:rPr lang="en-US"/>
            <a:t>At work, no one is going to identify as having low self-awareness—this comes after our interactions with them</a:t>
          </a:r>
        </a:p>
      </dgm:t>
    </dgm:pt>
    <dgm:pt modelId="{05328F6C-E18A-4580-BDE1-6FECC418E26A}" type="parTrans" cxnId="{5D594EF5-2F4A-4829-B710-36F4FC875468}">
      <dgm:prSet/>
      <dgm:spPr/>
      <dgm:t>
        <a:bodyPr/>
        <a:lstStyle/>
        <a:p>
          <a:endParaRPr lang="en-US"/>
        </a:p>
      </dgm:t>
    </dgm:pt>
    <dgm:pt modelId="{BA679A19-72CF-4F0A-808A-70F4F3ADEC7D}" type="sibTrans" cxnId="{5D594EF5-2F4A-4829-B710-36F4FC875468}">
      <dgm:prSet phldrT="01" phldr="0"/>
      <dgm:spPr/>
      <dgm:t>
        <a:bodyPr/>
        <a:lstStyle/>
        <a:p>
          <a:r>
            <a:rPr lang="en-US"/>
            <a:t>01</a:t>
          </a:r>
        </a:p>
      </dgm:t>
    </dgm:pt>
    <dgm:pt modelId="{B78D919A-5207-455A-93BF-15460F255C00}">
      <dgm:prSet/>
      <dgm:spPr/>
      <dgm:t>
        <a:bodyPr/>
        <a:lstStyle/>
        <a:p>
          <a:r>
            <a:rPr lang="en-US"/>
            <a:t>We all believe ourselves to be capable, confident, and competent-–sometimes, we rise to a position where we are not (the Peter Principle)</a:t>
          </a:r>
        </a:p>
      </dgm:t>
    </dgm:pt>
    <dgm:pt modelId="{80CA1EF4-E0E6-4CA4-8205-17EDFEA60992}" type="parTrans" cxnId="{CE8F3C79-5BAC-4D34-87AD-CB93C6EE6361}">
      <dgm:prSet/>
      <dgm:spPr/>
      <dgm:t>
        <a:bodyPr/>
        <a:lstStyle/>
        <a:p>
          <a:endParaRPr lang="en-US"/>
        </a:p>
      </dgm:t>
    </dgm:pt>
    <dgm:pt modelId="{7001C3F1-935D-4C65-AD15-966C12D9EB22}" type="sibTrans" cxnId="{CE8F3C79-5BAC-4D34-87AD-CB93C6EE6361}">
      <dgm:prSet phldrT="02" phldr="0"/>
      <dgm:spPr/>
      <dgm:t>
        <a:bodyPr/>
        <a:lstStyle/>
        <a:p>
          <a:r>
            <a:rPr lang="en-US"/>
            <a:t>02</a:t>
          </a:r>
        </a:p>
      </dgm:t>
    </dgm:pt>
    <dgm:pt modelId="{ACBC9803-06B3-41D4-B5F1-E72642728B53}">
      <dgm:prSet/>
      <dgm:spPr/>
      <dgm:t>
        <a:bodyPr/>
        <a:lstStyle/>
        <a:p>
          <a:r>
            <a:rPr lang="en-US" dirty="0"/>
            <a:t>Most will not take feedback; leaders also fail when they can’t push a team to understand themselves better (emotional leadership)</a:t>
          </a:r>
        </a:p>
      </dgm:t>
    </dgm:pt>
    <dgm:pt modelId="{7E9452FD-4077-4CE5-9F40-EC4AE30CC2A1}" type="parTrans" cxnId="{3EE1040D-7724-4092-98DC-9610CE066064}">
      <dgm:prSet/>
      <dgm:spPr/>
      <dgm:t>
        <a:bodyPr/>
        <a:lstStyle/>
        <a:p>
          <a:endParaRPr lang="en-US"/>
        </a:p>
      </dgm:t>
    </dgm:pt>
    <dgm:pt modelId="{26BA7C8F-0035-4A7A-BCF1-B1B5092C1D4F}" type="sibTrans" cxnId="{3EE1040D-7724-4092-98DC-9610CE066064}">
      <dgm:prSet phldrT="03" phldr="0"/>
      <dgm:spPr/>
      <dgm:t>
        <a:bodyPr/>
        <a:lstStyle/>
        <a:p>
          <a:r>
            <a:rPr lang="en-US"/>
            <a:t>03</a:t>
          </a:r>
        </a:p>
      </dgm:t>
    </dgm:pt>
    <dgm:pt modelId="{65BD0A54-4AD9-E94E-9F0B-D3223DEA1832}" type="pres">
      <dgm:prSet presAssocID="{8257FD9C-4FB8-4283-A25E-FB095CBECA36}" presName="Name0" presStyleCnt="0">
        <dgm:presLayoutVars>
          <dgm:animLvl val="lvl"/>
          <dgm:resizeHandles val="exact"/>
        </dgm:presLayoutVars>
      </dgm:prSet>
      <dgm:spPr/>
    </dgm:pt>
    <dgm:pt modelId="{53F225A8-78CE-5949-AE70-20B1E78CFE15}" type="pres">
      <dgm:prSet presAssocID="{BC000962-15F1-41EF-B351-D0C4797192A2}" presName="compositeNode" presStyleCnt="0">
        <dgm:presLayoutVars>
          <dgm:bulletEnabled val="1"/>
        </dgm:presLayoutVars>
      </dgm:prSet>
      <dgm:spPr/>
    </dgm:pt>
    <dgm:pt modelId="{C20B916F-E044-754D-9AFE-9AA4DDBF292C}" type="pres">
      <dgm:prSet presAssocID="{BC000962-15F1-41EF-B351-D0C4797192A2}" presName="bgRect" presStyleLbl="alignNode1" presStyleIdx="0" presStyleCnt="3"/>
      <dgm:spPr/>
    </dgm:pt>
    <dgm:pt modelId="{FF8786BB-C1A2-C949-9821-8911FB14955A}" type="pres">
      <dgm:prSet presAssocID="{BA679A19-72CF-4F0A-808A-70F4F3ADEC7D}" presName="sibTransNodeRect" presStyleLbl="alignNode1" presStyleIdx="0" presStyleCnt="3">
        <dgm:presLayoutVars>
          <dgm:chMax val="0"/>
          <dgm:bulletEnabled val="1"/>
        </dgm:presLayoutVars>
      </dgm:prSet>
      <dgm:spPr/>
    </dgm:pt>
    <dgm:pt modelId="{4F82671D-B5A6-CB45-82B3-3B7743561E0D}" type="pres">
      <dgm:prSet presAssocID="{BC000962-15F1-41EF-B351-D0C4797192A2}" presName="nodeRect" presStyleLbl="alignNode1" presStyleIdx="0" presStyleCnt="3">
        <dgm:presLayoutVars>
          <dgm:bulletEnabled val="1"/>
        </dgm:presLayoutVars>
      </dgm:prSet>
      <dgm:spPr/>
    </dgm:pt>
    <dgm:pt modelId="{EA7C82F7-2699-E740-A9FB-22AC0B9360E3}" type="pres">
      <dgm:prSet presAssocID="{BA679A19-72CF-4F0A-808A-70F4F3ADEC7D}" presName="sibTrans" presStyleCnt="0"/>
      <dgm:spPr/>
    </dgm:pt>
    <dgm:pt modelId="{710CBE41-3A11-BD4A-B9AC-070A79FA1CCA}" type="pres">
      <dgm:prSet presAssocID="{B78D919A-5207-455A-93BF-15460F255C00}" presName="compositeNode" presStyleCnt="0">
        <dgm:presLayoutVars>
          <dgm:bulletEnabled val="1"/>
        </dgm:presLayoutVars>
      </dgm:prSet>
      <dgm:spPr/>
    </dgm:pt>
    <dgm:pt modelId="{E95AC844-3323-FD48-80FE-72E31CCB25FC}" type="pres">
      <dgm:prSet presAssocID="{B78D919A-5207-455A-93BF-15460F255C00}" presName="bgRect" presStyleLbl="alignNode1" presStyleIdx="1" presStyleCnt="3"/>
      <dgm:spPr/>
    </dgm:pt>
    <dgm:pt modelId="{1209496D-4337-114B-B9A5-35290FA3A102}" type="pres">
      <dgm:prSet presAssocID="{7001C3F1-935D-4C65-AD15-966C12D9EB22}" presName="sibTransNodeRect" presStyleLbl="alignNode1" presStyleIdx="1" presStyleCnt="3">
        <dgm:presLayoutVars>
          <dgm:chMax val="0"/>
          <dgm:bulletEnabled val="1"/>
        </dgm:presLayoutVars>
      </dgm:prSet>
      <dgm:spPr/>
    </dgm:pt>
    <dgm:pt modelId="{0F151D6A-5DC9-4949-94EB-FEB06FA797B0}" type="pres">
      <dgm:prSet presAssocID="{B78D919A-5207-455A-93BF-15460F255C00}" presName="nodeRect" presStyleLbl="alignNode1" presStyleIdx="1" presStyleCnt="3">
        <dgm:presLayoutVars>
          <dgm:bulletEnabled val="1"/>
        </dgm:presLayoutVars>
      </dgm:prSet>
      <dgm:spPr/>
    </dgm:pt>
    <dgm:pt modelId="{138BCBAB-7AAE-4148-B89C-BE4C9A54694C}" type="pres">
      <dgm:prSet presAssocID="{7001C3F1-935D-4C65-AD15-966C12D9EB22}" presName="sibTrans" presStyleCnt="0"/>
      <dgm:spPr/>
    </dgm:pt>
    <dgm:pt modelId="{A4362A83-A092-3349-AB5A-11F5C2DF224D}" type="pres">
      <dgm:prSet presAssocID="{ACBC9803-06B3-41D4-B5F1-E72642728B53}" presName="compositeNode" presStyleCnt="0">
        <dgm:presLayoutVars>
          <dgm:bulletEnabled val="1"/>
        </dgm:presLayoutVars>
      </dgm:prSet>
      <dgm:spPr/>
    </dgm:pt>
    <dgm:pt modelId="{F818A38F-2FF3-4D42-BEDD-F7B297D0B7C6}" type="pres">
      <dgm:prSet presAssocID="{ACBC9803-06B3-41D4-B5F1-E72642728B53}" presName="bgRect" presStyleLbl="alignNode1" presStyleIdx="2" presStyleCnt="3"/>
      <dgm:spPr/>
    </dgm:pt>
    <dgm:pt modelId="{4B2F81A4-A894-D946-9A0D-D1CFD18573A4}" type="pres">
      <dgm:prSet presAssocID="{26BA7C8F-0035-4A7A-BCF1-B1B5092C1D4F}" presName="sibTransNodeRect" presStyleLbl="alignNode1" presStyleIdx="2" presStyleCnt="3">
        <dgm:presLayoutVars>
          <dgm:chMax val="0"/>
          <dgm:bulletEnabled val="1"/>
        </dgm:presLayoutVars>
      </dgm:prSet>
      <dgm:spPr/>
    </dgm:pt>
    <dgm:pt modelId="{87D8CAAC-B03F-EC4F-90B8-1792BD94B111}" type="pres">
      <dgm:prSet presAssocID="{ACBC9803-06B3-41D4-B5F1-E72642728B53}" presName="nodeRect" presStyleLbl="alignNode1" presStyleIdx="2" presStyleCnt="3">
        <dgm:presLayoutVars>
          <dgm:bulletEnabled val="1"/>
        </dgm:presLayoutVars>
      </dgm:prSet>
      <dgm:spPr/>
    </dgm:pt>
  </dgm:ptLst>
  <dgm:cxnLst>
    <dgm:cxn modelId="{3EE1040D-7724-4092-98DC-9610CE066064}" srcId="{8257FD9C-4FB8-4283-A25E-FB095CBECA36}" destId="{ACBC9803-06B3-41D4-B5F1-E72642728B53}" srcOrd="2" destOrd="0" parTransId="{7E9452FD-4077-4CE5-9F40-EC4AE30CC2A1}" sibTransId="{26BA7C8F-0035-4A7A-BCF1-B1B5092C1D4F}"/>
    <dgm:cxn modelId="{375C0428-ACD4-E24A-B54A-C5289EF47DC6}" type="presOf" srcId="{8257FD9C-4FB8-4283-A25E-FB095CBECA36}" destId="{65BD0A54-4AD9-E94E-9F0B-D3223DEA1832}" srcOrd="0" destOrd="0" presId="urn:microsoft.com/office/officeart/2016/7/layout/LinearBlockProcessNumbered"/>
    <dgm:cxn modelId="{2A7DD236-33ED-E340-9311-80A8A3990F05}" type="presOf" srcId="{ACBC9803-06B3-41D4-B5F1-E72642728B53}" destId="{F818A38F-2FF3-4D42-BEDD-F7B297D0B7C6}" srcOrd="0" destOrd="0" presId="urn:microsoft.com/office/officeart/2016/7/layout/LinearBlockProcessNumbered"/>
    <dgm:cxn modelId="{0E353E44-A483-FC44-B7BB-7687B5C9843E}" type="presOf" srcId="{BC000962-15F1-41EF-B351-D0C4797192A2}" destId="{C20B916F-E044-754D-9AFE-9AA4DDBF292C}" srcOrd="0" destOrd="0" presId="urn:microsoft.com/office/officeart/2016/7/layout/LinearBlockProcessNumbered"/>
    <dgm:cxn modelId="{88341B66-34FA-BB4A-B5C0-E2622DEC7039}" type="presOf" srcId="{7001C3F1-935D-4C65-AD15-966C12D9EB22}" destId="{1209496D-4337-114B-B9A5-35290FA3A102}" srcOrd="0" destOrd="0" presId="urn:microsoft.com/office/officeart/2016/7/layout/LinearBlockProcessNumbered"/>
    <dgm:cxn modelId="{CE8F3C79-5BAC-4D34-87AD-CB93C6EE6361}" srcId="{8257FD9C-4FB8-4283-A25E-FB095CBECA36}" destId="{B78D919A-5207-455A-93BF-15460F255C00}" srcOrd="1" destOrd="0" parTransId="{80CA1EF4-E0E6-4CA4-8205-17EDFEA60992}" sibTransId="{7001C3F1-935D-4C65-AD15-966C12D9EB22}"/>
    <dgm:cxn modelId="{D5C10183-51BC-E342-9E1C-89EF55FF37B4}" type="presOf" srcId="{B78D919A-5207-455A-93BF-15460F255C00}" destId="{0F151D6A-5DC9-4949-94EB-FEB06FA797B0}" srcOrd="1" destOrd="0" presId="urn:microsoft.com/office/officeart/2016/7/layout/LinearBlockProcessNumbered"/>
    <dgm:cxn modelId="{94C7318A-9976-3E4D-8F0E-CD13F0FA9D95}" type="presOf" srcId="{BC000962-15F1-41EF-B351-D0C4797192A2}" destId="{4F82671D-B5A6-CB45-82B3-3B7743561E0D}" srcOrd="1" destOrd="0" presId="urn:microsoft.com/office/officeart/2016/7/layout/LinearBlockProcessNumbered"/>
    <dgm:cxn modelId="{2D4945AD-74D0-AA4F-A0B5-ECAB19C4D9EC}" type="presOf" srcId="{BA679A19-72CF-4F0A-808A-70F4F3ADEC7D}" destId="{FF8786BB-C1A2-C949-9821-8911FB14955A}" srcOrd="0" destOrd="0" presId="urn:microsoft.com/office/officeart/2016/7/layout/LinearBlockProcessNumbered"/>
    <dgm:cxn modelId="{93CAA2BF-D0F3-EB4C-999C-51931E1648EA}" type="presOf" srcId="{ACBC9803-06B3-41D4-B5F1-E72642728B53}" destId="{87D8CAAC-B03F-EC4F-90B8-1792BD94B111}" srcOrd="1" destOrd="0" presId="urn:microsoft.com/office/officeart/2016/7/layout/LinearBlockProcessNumbered"/>
    <dgm:cxn modelId="{9A5EE1CE-FA6B-264A-9D2D-BA867546B316}" type="presOf" srcId="{B78D919A-5207-455A-93BF-15460F255C00}" destId="{E95AC844-3323-FD48-80FE-72E31CCB25FC}" srcOrd="0" destOrd="0" presId="urn:microsoft.com/office/officeart/2016/7/layout/LinearBlockProcessNumbered"/>
    <dgm:cxn modelId="{D9741BEB-AF89-5C42-99DA-1B608FBBB3EB}" type="presOf" srcId="{26BA7C8F-0035-4A7A-BCF1-B1B5092C1D4F}" destId="{4B2F81A4-A894-D946-9A0D-D1CFD18573A4}" srcOrd="0" destOrd="0" presId="urn:microsoft.com/office/officeart/2016/7/layout/LinearBlockProcessNumbered"/>
    <dgm:cxn modelId="{5D594EF5-2F4A-4829-B710-36F4FC875468}" srcId="{8257FD9C-4FB8-4283-A25E-FB095CBECA36}" destId="{BC000962-15F1-41EF-B351-D0C4797192A2}" srcOrd="0" destOrd="0" parTransId="{05328F6C-E18A-4580-BDE1-6FECC418E26A}" sibTransId="{BA679A19-72CF-4F0A-808A-70F4F3ADEC7D}"/>
    <dgm:cxn modelId="{7D23A5B1-6D81-F846-8CF1-7BBC1AF99A5C}" type="presParOf" srcId="{65BD0A54-4AD9-E94E-9F0B-D3223DEA1832}" destId="{53F225A8-78CE-5949-AE70-20B1E78CFE15}" srcOrd="0" destOrd="0" presId="urn:microsoft.com/office/officeart/2016/7/layout/LinearBlockProcessNumbered"/>
    <dgm:cxn modelId="{DF484914-B379-254B-B723-628C413D832A}" type="presParOf" srcId="{53F225A8-78CE-5949-AE70-20B1E78CFE15}" destId="{C20B916F-E044-754D-9AFE-9AA4DDBF292C}" srcOrd="0" destOrd="0" presId="urn:microsoft.com/office/officeart/2016/7/layout/LinearBlockProcessNumbered"/>
    <dgm:cxn modelId="{E0353AA7-369D-ED40-BBAF-E4FF057AA770}" type="presParOf" srcId="{53F225A8-78CE-5949-AE70-20B1E78CFE15}" destId="{FF8786BB-C1A2-C949-9821-8911FB14955A}" srcOrd="1" destOrd="0" presId="urn:microsoft.com/office/officeart/2016/7/layout/LinearBlockProcessNumbered"/>
    <dgm:cxn modelId="{BA0BD5B7-8DDF-3C4B-B9FB-F73BF521791A}" type="presParOf" srcId="{53F225A8-78CE-5949-AE70-20B1E78CFE15}" destId="{4F82671D-B5A6-CB45-82B3-3B7743561E0D}" srcOrd="2" destOrd="0" presId="urn:microsoft.com/office/officeart/2016/7/layout/LinearBlockProcessNumbered"/>
    <dgm:cxn modelId="{ED45D6D2-A6AA-5044-9F7B-77A6DC3829C2}" type="presParOf" srcId="{65BD0A54-4AD9-E94E-9F0B-D3223DEA1832}" destId="{EA7C82F7-2699-E740-A9FB-22AC0B9360E3}" srcOrd="1" destOrd="0" presId="urn:microsoft.com/office/officeart/2016/7/layout/LinearBlockProcessNumbered"/>
    <dgm:cxn modelId="{6C8DF1B7-6A94-8749-86F4-2E6E26684181}" type="presParOf" srcId="{65BD0A54-4AD9-E94E-9F0B-D3223DEA1832}" destId="{710CBE41-3A11-BD4A-B9AC-070A79FA1CCA}" srcOrd="2" destOrd="0" presId="urn:microsoft.com/office/officeart/2016/7/layout/LinearBlockProcessNumbered"/>
    <dgm:cxn modelId="{F34B992C-4EB7-1149-9530-96ED613146A8}" type="presParOf" srcId="{710CBE41-3A11-BD4A-B9AC-070A79FA1CCA}" destId="{E95AC844-3323-FD48-80FE-72E31CCB25FC}" srcOrd="0" destOrd="0" presId="urn:microsoft.com/office/officeart/2016/7/layout/LinearBlockProcessNumbered"/>
    <dgm:cxn modelId="{04FAF2A5-A67A-014E-AD1F-4CB1EF85A191}" type="presParOf" srcId="{710CBE41-3A11-BD4A-B9AC-070A79FA1CCA}" destId="{1209496D-4337-114B-B9A5-35290FA3A102}" srcOrd="1" destOrd="0" presId="urn:microsoft.com/office/officeart/2016/7/layout/LinearBlockProcessNumbered"/>
    <dgm:cxn modelId="{2A4A0825-B4EF-C84A-983D-74E3D54A0922}" type="presParOf" srcId="{710CBE41-3A11-BD4A-B9AC-070A79FA1CCA}" destId="{0F151D6A-5DC9-4949-94EB-FEB06FA797B0}" srcOrd="2" destOrd="0" presId="urn:microsoft.com/office/officeart/2016/7/layout/LinearBlockProcessNumbered"/>
    <dgm:cxn modelId="{7A466299-AA08-704B-AEF1-A299D6916BAE}" type="presParOf" srcId="{65BD0A54-4AD9-E94E-9F0B-D3223DEA1832}" destId="{138BCBAB-7AAE-4148-B89C-BE4C9A54694C}" srcOrd="3" destOrd="0" presId="urn:microsoft.com/office/officeart/2016/7/layout/LinearBlockProcessNumbered"/>
    <dgm:cxn modelId="{B57B951C-0B09-9F41-9042-DC75EB9E402D}" type="presParOf" srcId="{65BD0A54-4AD9-E94E-9F0B-D3223DEA1832}" destId="{A4362A83-A092-3349-AB5A-11F5C2DF224D}" srcOrd="4" destOrd="0" presId="urn:microsoft.com/office/officeart/2016/7/layout/LinearBlockProcessNumbered"/>
    <dgm:cxn modelId="{032C1190-9145-AA44-949B-9F61ADF0FDCB}" type="presParOf" srcId="{A4362A83-A092-3349-AB5A-11F5C2DF224D}" destId="{F818A38F-2FF3-4D42-BEDD-F7B297D0B7C6}" srcOrd="0" destOrd="0" presId="urn:microsoft.com/office/officeart/2016/7/layout/LinearBlockProcessNumbered"/>
    <dgm:cxn modelId="{85A490E7-5BAF-A342-9872-485834908F03}" type="presParOf" srcId="{A4362A83-A092-3349-AB5A-11F5C2DF224D}" destId="{4B2F81A4-A894-D946-9A0D-D1CFD18573A4}" srcOrd="1" destOrd="0" presId="urn:microsoft.com/office/officeart/2016/7/layout/LinearBlockProcessNumbered"/>
    <dgm:cxn modelId="{EA0E55C6-5498-7643-9E33-8D039195356B}" type="presParOf" srcId="{A4362A83-A092-3349-AB5A-11F5C2DF224D}" destId="{87D8CAAC-B03F-EC4F-90B8-1792BD94B111}"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43C5BB-E5BB-47CF-87D9-C3772B987535}" type="doc">
      <dgm:prSet loTypeId="urn:microsoft.com/office/officeart/2018/5/layout/IconCircleLabelList" loCatId="icon" qsTypeId="urn:microsoft.com/office/officeart/2005/8/quickstyle/simple1" qsCatId="simple" csTypeId="urn:microsoft.com/office/officeart/2005/8/colors/colorful5" csCatId="colorful" phldr="1"/>
      <dgm:spPr/>
      <dgm:t>
        <a:bodyPr/>
        <a:lstStyle/>
        <a:p>
          <a:endParaRPr lang="en-US"/>
        </a:p>
      </dgm:t>
    </dgm:pt>
    <dgm:pt modelId="{59F6016F-31BB-4236-BBC8-2642B7500A80}">
      <dgm:prSet/>
      <dgm:spPr/>
      <dgm:t>
        <a:bodyPr/>
        <a:lstStyle/>
        <a:p>
          <a:pPr>
            <a:lnSpc>
              <a:spcPct val="100000"/>
            </a:lnSpc>
            <a:defRPr cap="all"/>
          </a:pPr>
          <a:r>
            <a:rPr lang="en-US"/>
            <a:t>If someone answers, ‘fine’, they typically aren’t fine, or want to talk about a problem.  </a:t>
          </a:r>
        </a:p>
      </dgm:t>
    </dgm:pt>
    <dgm:pt modelId="{86935A34-226B-48BB-9E55-3406D6B407FD}" type="parTrans" cxnId="{8E47647E-D356-48E7-8DD2-EF5C4B6A6BCB}">
      <dgm:prSet/>
      <dgm:spPr/>
      <dgm:t>
        <a:bodyPr/>
        <a:lstStyle/>
        <a:p>
          <a:endParaRPr lang="en-US"/>
        </a:p>
      </dgm:t>
    </dgm:pt>
    <dgm:pt modelId="{87142274-034D-4C2F-9CEC-A1A7FD07124D}" type="sibTrans" cxnId="{8E47647E-D356-48E7-8DD2-EF5C4B6A6BCB}">
      <dgm:prSet/>
      <dgm:spPr/>
      <dgm:t>
        <a:bodyPr/>
        <a:lstStyle/>
        <a:p>
          <a:endParaRPr lang="en-US"/>
        </a:p>
      </dgm:t>
    </dgm:pt>
    <dgm:pt modelId="{66D7908D-1207-4C0D-A058-7AC93706C96C}">
      <dgm:prSet/>
      <dgm:spPr/>
      <dgm:t>
        <a:bodyPr/>
        <a:lstStyle/>
        <a:p>
          <a:pPr>
            <a:lnSpc>
              <a:spcPct val="100000"/>
            </a:lnSpc>
            <a:defRPr cap="all"/>
          </a:pPr>
          <a:r>
            <a:rPr lang="en-US"/>
            <a:t>When to recognize in direct reports who needs time, and who is constantly grumbling </a:t>
          </a:r>
        </a:p>
      </dgm:t>
    </dgm:pt>
    <dgm:pt modelId="{A89C529B-FD75-475E-A805-A7B7EABA77DD}" type="parTrans" cxnId="{F93EBCB4-5187-4CB7-9B43-F9E34508E8FF}">
      <dgm:prSet/>
      <dgm:spPr/>
      <dgm:t>
        <a:bodyPr/>
        <a:lstStyle/>
        <a:p>
          <a:endParaRPr lang="en-US"/>
        </a:p>
      </dgm:t>
    </dgm:pt>
    <dgm:pt modelId="{7E4C628C-5ED8-4F60-A2EE-12115D892A7C}" type="sibTrans" cxnId="{F93EBCB4-5187-4CB7-9B43-F9E34508E8FF}">
      <dgm:prSet/>
      <dgm:spPr/>
      <dgm:t>
        <a:bodyPr/>
        <a:lstStyle/>
        <a:p>
          <a:endParaRPr lang="en-US"/>
        </a:p>
      </dgm:t>
    </dgm:pt>
    <dgm:pt modelId="{A3F2833A-3232-4200-814A-9B20C3C71D95}">
      <dgm:prSet/>
      <dgm:spPr/>
      <dgm:t>
        <a:bodyPr/>
        <a:lstStyle/>
        <a:p>
          <a:pPr>
            <a:lnSpc>
              <a:spcPct val="100000"/>
            </a:lnSpc>
            <a:defRPr cap="all"/>
          </a:pPr>
          <a:r>
            <a:rPr lang="en-US"/>
            <a:t>The quiet person desperately seeking help or approval but too terrified to ask </a:t>
          </a:r>
        </a:p>
      </dgm:t>
    </dgm:pt>
    <dgm:pt modelId="{E9028CEE-0804-41F5-B21B-B8EBEB4720FC}" type="parTrans" cxnId="{052C5094-13D1-4A85-8AC1-E11146383AA9}">
      <dgm:prSet/>
      <dgm:spPr/>
      <dgm:t>
        <a:bodyPr/>
        <a:lstStyle/>
        <a:p>
          <a:endParaRPr lang="en-US"/>
        </a:p>
      </dgm:t>
    </dgm:pt>
    <dgm:pt modelId="{EA4DEFD9-109D-4FD6-A6D4-E3F8CEBFB4A5}" type="sibTrans" cxnId="{052C5094-13D1-4A85-8AC1-E11146383AA9}">
      <dgm:prSet/>
      <dgm:spPr/>
      <dgm:t>
        <a:bodyPr/>
        <a:lstStyle/>
        <a:p>
          <a:endParaRPr lang="en-US"/>
        </a:p>
      </dgm:t>
    </dgm:pt>
    <dgm:pt modelId="{D5DA6A07-CF6E-4CA8-947B-91763536B119}" type="pres">
      <dgm:prSet presAssocID="{6643C5BB-E5BB-47CF-87D9-C3772B987535}" presName="root" presStyleCnt="0">
        <dgm:presLayoutVars>
          <dgm:dir/>
          <dgm:resizeHandles val="exact"/>
        </dgm:presLayoutVars>
      </dgm:prSet>
      <dgm:spPr/>
    </dgm:pt>
    <dgm:pt modelId="{0DCCF656-B98F-4ABE-A6B3-D8CEEDDF8C6E}" type="pres">
      <dgm:prSet presAssocID="{59F6016F-31BB-4236-BBC8-2642B7500A80}" presName="compNode" presStyleCnt="0"/>
      <dgm:spPr/>
    </dgm:pt>
    <dgm:pt modelId="{7777E10B-D767-4889-B9F9-3049F23A74EE}" type="pres">
      <dgm:prSet presAssocID="{59F6016F-31BB-4236-BBC8-2642B7500A80}" presName="iconBgRect" presStyleLbl="bgShp" presStyleIdx="0" presStyleCnt="3"/>
      <dgm:spPr/>
    </dgm:pt>
    <dgm:pt modelId="{990E835B-6448-41DF-A220-596E47F80C5C}" type="pres">
      <dgm:prSet presAssocID="{59F6016F-31BB-4236-BBC8-2642B7500A8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onfused Person"/>
        </a:ext>
      </dgm:extLst>
    </dgm:pt>
    <dgm:pt modelId="{C46EB038-403F-4D55-83F9-944B8856C308}" type="pres">
      <dgm:prSet presAssocID="{59F6016F-31BB-4236-BBC8-2642B7500A80}" presName="spaceRect" presStyleCnt="0"/>
      <dgm:spPr/>
    </dgm:pt>
    <dgm:pt modelId="{DA1979E3-6553-4B7D-BC7B-3CB2DDEEA488}" type="pres">
      <dgm:prSet presAssocID="{59F6016F-31BB-4236-BBC8-2642B7500A80}" presName="textRect" presStyleLbl="revTx" presStyleIdx="0" presStyleCnt="3">
        <dgm:presLayoutVars>
          <dgm:chMax val="1"/>
          <dgm:chPref val="1"/>
        </dgm:presLayoutVars>
      </dgm:prSet>
      <dgm:spPr/>
    </dgm:pt>
    <dgm:pt modelId="{7CD5A2AD-7D5E-44F6-BF03-F411C915AD98}" type="pres">
      <dgm:prSet presAssocID="{87142274-034D-4C2F-9CEC-A1A7FD07124D}" presName="sibTrans" presStyleCnt="0"/>
      <dgm:spPr/>
    </dgm:pt>
    <dgm:pt modelId="{5EB70AF1-46EB-4D2B-B11D-00A626AEFF7B}" type="pres">
      <dgm:prSet presAssocID="{66D7908D-1207-4C0D-A058-7AC93706C96C}" presName="compNode" presStyleCnt="0"/>
      <dgm:spPr/>
    </dgm:pt>
    <dgm:pt modelId="{FF5B81D4-176A-4256-89A2-DAB3C69A516D}" type="pres">
      <dgm:prSet presAssocID="{66D7908D-1207-4C0D-A058-7AC93706C96C}" presName="iconBgRect" presStyleLbl="bgShp" presStyleIdx="1" presStyleCnt="3"/>
      <dgm:spPr/>
    </dgm:pt>
    <dgm:pt modelId="{58EA984D-C763-4366-898F-295933B1508C}" type="pres">
      <dgm:prSet presAssocID="{66D7908D-1207-4C0D-A058-7AC93706C96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opwatch"/>
        </a:ext>
      </dgm:extLst>
    </dgm:pt>
    <dgm:pt modelId="{D5354699-68A6-4AA8-8EDA-ABD402FAC6C6}" type="pres">
      <dgm:prSet presAssocID="{66D7908D-1207-4C0D-A058-7AC93706C96C}" presName="spaceRect" presStyleCnt="0"/>
      <dgm:spPr/>
    </dgm:pt>
    <dgm:pt modelId="{93612D04-B3C0-4C26-8549-AD1F1B8574BB}" type="pres">
      <dgm:prSet presAssocID="{66D7908D-1207-4C0D-A058-7AC93706C96C}" presName="textRect" presStyleLbl="revTx" presStyleIdx="1" presStyleCnt="3">
        <dgm:presLayoutVars>
          <dgm:chMax val="1"/>
          <dgm:chPref val="1"/>
        </dgm:presLayoutVars>
      </dgm:prSet>
      <dgm:spPr/>
    </dgm:pt>
    <dgm:pt modelId="{F3179D9B-3E74-4BA7-86EF-F9F77F71EB94}" type="pres">
      <dgm:prSet presAssocID="{7E4C628C-5ED8-4F60-A2EE-12115D892A7C}" presName="sibTrans" presStyleCnt="0"/>
      <dgm:spPr/>
    </dgm:pt>
    <dgm:pt modelId="{CB4CFEE6-2B37-4376-B18C-5DEBD0463493}" type="pres">
      <dgm:prSet presAssocID="{A3F2833A-3232-4200-814A-9B20C3C71D95}" presName="compNode" presStyleCnt="0"/>
      <dgm:spPr/>
    </dgm:pt>
    <dgm:pt modelId="{0EFB8DF4-A702-4791-B7EA-0F61EE068771}" type="pres">
      <dgm:prSet presAssocID="{A3F2833A-3232-4200-814A-9B20C3C71D95}" presName="iconBgRect" presStyleLbl="bgShp" presStyleIdx="2" presStyleCnt="3"/>
      <dgm:spPr/>
    </dgm:pt>
    <dgm:pt modelId="{737F6763-FCB9-4907-97F3-DA16117ED234}" type="pres">
      <dgm:prSet presAssocID="{A3F2833A-3232-4200-814A-9B20C3C71D9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urprised Face with No Fill"/>
        </a:ext>
      </dgm:extLst>
    </dgm:pt>
    <dgm:pt modelId="{7A14F5AD-BC25-4D98-8211-490F730099ED}" type="pres">
      <dgm:prSet presAssocID="{A3F2833A-3232-4200-814A-9B20C3C71D95}" presName="spaceRect" presStyleCnt="0"/>
      <dgm:spPr/>
    </dgm:pt>
    <dgm:pt modelId="{B5E7F3E9-040D-4168-B178-7626680A9BDF}" type="pres">
      <dgm:prSet presAssocID="{A3F2833A-3232-4200-814A-9B20C3C71D95}" presName="textRect" presStyleLbl="revTx" presStyleIdx="2" presStyleCnt="3">
        <dgm:presLayoutVars>
          <dgm:chMax val="1"/>
          <dgm:chPref val="1"/>
        </dgm:presLayoutVars>
      </dgm:prSet>
      <dgm:spPr/>
    </dgm:pt>
  </dgm:ptLst>
  <dgm:cxnLst>
    <dgm:cxn modelId="{A8995701-806A-C84F-B146-326A38312773}" type="presOf" srcId="{66D7908D-1207-4C0D-A058-7AC93706C96C}" destId="{93612D04-B3C0-4C26-8549-AD1F1B8574BB}" srcOrd="0" destOrd="0" presId="urn:microsoft.com/office/officeart/2018/5/layout/IconCircleLabelList"/>
    <dgm:cxn modelId="{E0BA5C2E-D17E-C842-808D-F6DE17048708}" type="presOf" srcId="{6643C5BB-E5BB-47CF-87D9-C3772B987535}" destId="{D5DA6A07-CF6E-4CA8-947B-91763536B119}" srcOrd="0" destOrd="0" presId="urn:microsoft.com/office/officeart/2018/5/layout/IconCircleLabelList"/>
    <dgm:cxn modelId="{8E47647E-D356-48E7-8DD2-EF5C4B6A6BCB}" srcId="{6643C5BB-E5BB-47CF-87D9-C3772B987535}" destId="{59F6016F-31BB-4236-BBC8-2642B7500A80}" srcOrd="0" destOrd="0" parTransId="{86935A34-226B-48BB-9E55-3406D6B407FD}" sibTransId="{87142274-034D-4C2F-9CEC-A1A7FD07124D}"/>
    <dgm:cxn modelId="{052C5094-13D1-4A85-8AC1-E11146383AA9}" srcId="{6643C5BB-E5BB-47CF-87D9-C3772B987535}" destId="{A3F2833A-3232-4200-814A-9B20C3C71D95}" srcOrd="2" destOrd="0" parTransId="{E9028CEE-0804-41F5-B21B-B8EBEB4720FC}" sibTransId="{EA4DEFD9-109D-4FD6-A6D4-E3F8CEBFB4A5}"/>
    <dgm:cxn modelId="{F93EBCB4-5187-4CB7-9B43-F9E34508E8FF}" srcId="{6643C5BB-E5BB-47CF-87D9-C3772B987535}" destId="{66D7908D-1207-4C0D-A058-7AC93706C96C}" srcOrd="1" destOrd="0" parTransId="{A89C529B-FD75-475E-A805-A7B7EABA77DD}" sibTransId="{7E4C628C-5ED8-4F60-A2EE-12115D892A7C}"/>
    <dgm:cxn modelId="{2FFCB5B5-831C-864C-81A8-0EB4629A2ED6}" type="presOf" srcId="{A3F2833A-3232-4200-814A-9B20C3C71D95}" destId="{B5E7F3E9-040D-4168-B178-7626680A9BDF}" srcOrd="0" destOrd="0" presId="urn:microsoft.com/office/officeart/2018/5/layout/IconCircleLabelList"/>
    <dgm:cxn modelId="{73A1F1FC-BD7A-514C-89C6-0405572D67DE}" type="presOf" srcId="{59F6016F-31BB-4236-BBC8-2642B7500A80}" destId="{DA1979E3-6553-4B7D-BC7B-3CB2DDEEA488}" srcOrd="0" destOrd="0" presId="urn:microsoft.com/office/officeart/2018/5/layout/IconCircleLabelList"/>
    <dgm:cxn modelId="{A7DE457A-1AA7-5B4C-9B31-ECA0E17CA183}" type="presParOf" srcId="{D5DA6A07-CF6E-4CA8-947B-91763536B119}" destId="{0DCCF656-B98F-4ABE-A6B3-D8CEEDDF8C6E}" srcOrd="0" destOrd="0" presId="urn:microsoft.com/office/officeart/2018/5/layout/IconCircleLabelList"/>
    <dgm:cxn modelId="{691E71E6-B32C-B448-98A1-FC6E28CADB19}" type="presParOf" srcId="{0DCCF656-B98F-4ABE-A6B3-D8CEEDDF8C6E}" destId="{7777E10B-D767-4889-B9F9-3049F23A74EE}" srcOrd="0" destOrd="0" presId="urn:microsoft.com/office/officeart/2018/5/layout/IconCircleLabelList"/>
    <dgm:cxn modelId="{68E06813-41F6-1347-9F96-021ABEEEBDC1}" type="presParOf" srcId="{0DCCF656-B98F-4ABE-A6B3-D8CEEDDF8C6E}" destId="{990E835B-6448-41DF-A220-596E47F80C5C}" srcOrd="1" destOrd="0" presId="urn:microsoft.com/office/officeart/2018/5/layout/IconCircleLabelList"/>
    <dgm:cxn modelId="{2E24905C-1E8A-B547-9636-731DFB3ECE5F}" type="presParOf" srcId="{0DCCF656-B98F-4ABE-A6B3-D8CEEDDF8C6E}" destId="{C46EB038-403F-4D55-83F9-944B8856C308}" srcOrd="2" destOrd="0" presId="urn:microsoft.com/office/officeart/2018/5/layout/IconCircleLabelList"/>
    <dgm:cxn modelId="{DA565B08-3AD4-0D4C-BAB6-C5B6A9760F16}" type="presParOf" srcId="{0DCCF656-B98F-4ABE-A6B3-D8CEEDDF8C6E}" destId="{DA1979E3-6553-4B7D-BC7B-3CB2DDEEA488}" srcOrd="3" destOrd="0" presId="urn:microsoft.com/office/officeart/2018/5/layout/IconCircleLabelList"/>
    <dgm:cxn modelId="{616748FF-AE0E-8F4C-A920-884202C6F854}" type="presParOf" srcId="{D5DA6A07-CF6E-4CA8-947B-91763536B119}" destId="{7CD5A2AD-7D5E-44F6-BF03-F411C915AD98}" srcOrd="1" destOrd="0" presId="urn:microsoft.com/office/officeart/2018/5/layout/IconCircleLabelList"/>
    <dgm:cxn modelId="{8095DF6A-3A22-2E49-9BE1-1D3EA90DF247}" type="presParOf" srcId="{D5DA6A07-CF6E-4CA8-947B-91763536B119}" destId="{5EB70AF1-46EB-4D2B-B11D-00A626AEFF7B}" srcOrd="2" destOrd="0" presId="urn:microsoft.com/office/officeart/2018/5/layout/IconCircleLabelList"/>
    <dgm:cxn modelId="{612DB7D6-198C-534D-9A2D-E3EC2CD0AD15}" type="presParOf" srcId="{5EB70AF1-46EB-4D2B-B11D-00A626AEFF7B}" destId="{FF5B81D4-176A-4256-89A2-DAB3C69A516D}" srcOrd="0" destOrd="0" presId="urn:microsoft.com/office/officeart/2018/5/layout/IconCircleLabelList"/>
    <dgm:cxn modelId="{321706C8-2B0D-D349-A426-D635B263EC58}" type="presParOf" srcId="{5EB70AF1-46EB-4D2B-B11D-00A626AEFF7B}" destId="{58EA984D-C763-4366-898F-295933B1508C}" srcOrd="1" destOrd="0" presId="urn:microsoft.com/office/officeart/2018/5/layout/IconCircleLabelList"/>
    <dgm:cxn modelId="{A2A03485-46D4-7A4D-B759-5C778B8B6B5E}" type="presParOf" srcId="{5EB70AF1-46EB-4D2B-B11D-00A626AEFF7B}" destId="{D5354699-68A6-4AA8-8EDA-ABD402FAC6C6}" srcOrd="2" destOrd="0" presId="urn:microsoft.com/office/officeart/2018/5/layout/IconCircleLabelList"/>
    <dgm:cxn modelId="{37B76F09-3B7D-2742-81A7-6AA5037EA3A7}" type="presParOf" srcId="{5EB70AF1-46EB-4D2B-B11D-00A626AEFF7B}" destId="{93612D04-B3C0-4C26-8549-AD1F1B8574BB}" srcOrd="3" destOrd="0" presId="urn:microsoft.com/office/officeart/2018/5/layout/IconCircleLabelList"/>
    <dgm:cxn modelId="{3D5ABCF0-095A-544B-8FBF-343013DD5659}" type="presParOf" srcId="{D5DA6A07-CF6E-4CA8-947B-91763536B119}" destId="{F3179D9B-3E74-4BA7-86EF-F9F77F71EB94}" srcOrd="3" destOrd="0" presId="urn:microsoft.com/office/officeart/2018/5/layout/IconCircleLabelList"/>
    <dgm:cxn modelId="{8694C056-2466-D14E-8EA4-20BF7D7616FF}" type="presParOf" srcId="{D5DA6A07-CF6E-4CA8-947B-91763536B119}" destId="{CB4CFEE6-2B37-4376-B18C-5DEBD0463493}" srcOrd="4" destOrd="0" presId="urn:microsoft.com/office/officeart/2018/5/layout/IconCircleLabelList"/>
    <dgm:cxn modelId="{A081F648-F650-B44B-BF06-C762938C98CB}" type="presParOf" srcId="{CB4CFEE6-2B37-4376-B18C-5DEBD0463493}" destId="{0EFB8DF4-A702-4791-B7EA-0F61EE068771}" srcOrd="0" destOrd="0" presId="urn:microsoft.com/office/officeart/2018/5/layout/IconCircleLabelList"/>
    <dgm:cxn modelId="{3B0C5A61-BE82-184D-BD13-001CAFB2F542}" type="presParOf" srcId="{CB4CFEE6-2B37-4376-B18C-5DEBD0463493}" destId="{737F6763-FCB9-4907-97F3-DA16117ED234}" srcOrd="1" destOrd="0" presId="urn:microsoft.com/office/officeart/2018/5/layout/IconCircleLabelList"/>
    <dgm:cxn modelId="{295AABFE-603A-1E4D-8872-D57A68518AF3}" type="presParOf" srcId="{CB4CFEE6-2B37-4376-B18C-5DEBD0463493}" destId="{7A14F5AD-BC25-4D98-8211-490F730099ED}" srcOrd="2" destOrd="0" presId="urn:microsoft.com/office/officeart/2018/5/layout/IconCircleLabelList"/>
    <dgm:cxn modelId="{CB02FBB2-2D27-D04B-971E-BB4E2B96B8DA}" type="presParOf" srcId="{CB4CFEE6-2B37-4376-B18C-5DEBD0463493}" destId="{B5E7F3E9-040D-4168-B178-7626680A9BD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B20E36-0053-400F-9170-99083A7F04C0}" type="doc">
      <dgm:prSet loTypeId="urn:microsoft.com/office/officeart/2008/layout/LinedList" loCatId="list" qsTypeId="urn:microsoft.com/office/officeart/2005/8/quickstyle/simple4" qsCatId="simple" csTypeId="urn:microsoft.com/office/officeart/2005/8/colors/colorful1" csCatId="colorful"/>
      <dgm:spPr/>
      <dgm:t>
        <a:bodyPr/>
        <a:lstStyle/>
        <a:p>
          <a:endParaRPr lang="en-US"/>
        </a:p>
      </dgm:t>
    </dgm:pt>
    <dgm:pt modelId="{ABABADF0-FA14-4B08-99FA-9E60B04010D1}">
      <dgm:prSet/>
      <dgm:spPr/>
      <dgm:t>
        <a:bodyPr/>
        <a:lstStyle/>
        <a:p>
          <a:r>
            <a:rPr lang="en-US" b="1"/>
            <a:t>Greet people by name</a:t>
          </a:r>
          <a:endParaRPr lang="en-US"/>
        </a:p>
      </dgm:t>
    </dgm:pt>
    <dgm:pt modelId="{E17BCFD6-ED58-448D-8278-B60E3EF2E269}" type="parTrans" cxnId="{DA7B5894-10D2-48D4-A832-8408D3973AC9}">
      <dgm:prSet/>
      <dgm:spPr/>
      <dgm:t>
        <a:bodyPr/>
        <a:lstStyle/>
        <a:p>
          <a:endParaRPr lang="en-US"/>
        </a:p>
      </dgm:t>
    </dgm:pt>
    <dgm:pt modelId="{51824CEA-051A-45DC-ACCA-D49E51044376}" type="sibTrans" cxnId="{DA7B5894-10D2-48D4-A832-8408D3973AC9}">
      <dgm:prSet/>
      <dgm:spPr/>
      <dgm:t>
        <a:bodyPr/>
        <a:lstStyle/>
        <a:p>
          <a:endParaRPr lang="en-US"/>
        </a:p>
      </dgm:t>
    </dgm:pt>
    <dgm:pt modelId="{0568E978-028D-42F2-900C-4FC39E30B569}">
      <dgm:prSet/>
      <dgm:spPr/>
      <dgm:t>
        <a:bodyPr/>
        <a:lstStyle/>
        <a:p>
          <a:r>
            <a:rPr lang="en-US" b="1"/>
            <a:t>Watch body language</a:t>
          </a:r>
          <a:endParaRPr lang="en-US"/>
        </a:p>
      </dgm:t>
    </dgm:pt>
    <dgm:pt modelId="{6CE6E0BA-B820-49D1-AE29-39EFFF65796C}" type="parTrans" cxnId="{2AFDA91E-C79A-4FB5-8DDB-2DBD31A209AF}">
      <dgm:prSet/>
      <dgm:spPr/>
      <dgm:t>
        <a:bodyPr/>
        <a:lstStyle/>
        <a:p>
          <a:endParaRPr lang="en-US"/>
        </a:p>
      </dgm:t>
    </dgm:pt>
    <dgm:pt modelId="{3068D6EC-046B-4B3F-98B9-A506C8EF9E66}" type="sibTrans" cxnId="{2AFDA91E-C79A-4FB5-8DDB-2DBD31A209AF}">
      <dgm:prSet/>
      <dgm:spPr/>
      <dgm:t>
        <a:bodyPr/>
        <a:lstStyle/>
        <a:p>
          <a:endParaRPr lang="en-US"/>
        </a:p>
      </dgm:t>
    </dgm:pt>
    <dgm:pt modelId="{1E7D748B-BAFF-4588-A69D-832FE7EDFA03}">
      <dgm:prSet/>
      <dgm:spPr/>
      <dgm:t>
        <a:bodyPr/>
        <a:lstStyle/>
        <a:p>
          <a:r>
            <a:rPr lang="en-US" b="1"/>
            <a:t>Remember “timing is everything”</a:t>
          </a:r>
          <a:endParaRPr lang="en-US"/>
        </a:p>
      </dgm:t>
    </dgm:pt>
    <dgm:pt modelId="{8E7D8AAB-D946-40D9-A019-7634917F4F52}" type="parTrans" cxnId="{CBB50297-1566-4E7E-8A1F-0B92A3E26241}">
      <dgm:prSet/>
      <dgm:spPr/>
      <dgm:t>
        <a:bodyPr/>
        <a:lstStyle/>
        <a:p>
          <a:endParaRPr lang="en-US"/>
        </a:p>
      </dgm:t>
    </dgm:pt>
    <dgm:pt modelId="{5C928987-E627-4109-8D56-8A2452EE9787}" type="sibTrans" cxnId="{CBB50297-1566-4E7E-8A1F-0B92A3E26241}">
      <dgm:prSet/>
      <dgm:spPr/>
      <dgm:t>
        <a:bodyPr/>
        <a:lstStyle/>
        <a:p>
          <a:endParaRPr lang="en-US"/>
        </a:p>
      </dgm:t>
    </dgm:pt>
    <dgm:pt modelId="{76A0EB7F-C3D4-43B8-9F3B-BD50B4C9D4B9}">
      <dgm:prSet/>
      <dgm:spPr/>
      <dgm:t>
        <a:bodyPr/>
        <a:lstStyle/>
        <a:p>
          <a:r>
            <a:rPr lang="en-US" b="1"/>
            <a:t>Actively listen</a:t>
          </a:r>
          <a:endParaRPr lang="en-US"/>
        </a:p>
      </dgm:t>
    </dgm:pt>
    <dgm:pt modelId="{146A77F0-A121-47BD-9BF2-6295987A967E}" type="parTrans" cxnId="{F2CA206B-9CB8-4D56-B4C8-74AC74DCDFF2}">
      <dgm:prSet/>
      <dgm:spPr/>
      <dgm:t>
        <a:bodyPr/>
        <a:lstStyle/>
        <a:p>
          <a:endParaRPr lang="en-US"/>
        </a:p>
      </dgm:t>
    </dgm:pt>
    <dgm:pt modelId="{693791AB-6DB8-4261-B060-55030D5FA27A}" type="sibTrans" cxnId="{F2CA206B-9CB8-4D56-B4C8-74AC74DCDFF2}">
      <dgm:prSet/>
      <dgm:spPr/>
      <dgm:t>
        <a:bodyPr/>
        <a:lstStyle/>
        <a:p>
          <a:endParaRPr lang="en-US"/>
        </a:p>
      </dgm:t>
    </dgm:pt>
    <dgm:pt modelId="{C4703E70-61BA-41C1-838E-ACA5B4340B61}">
      <dgm:prSet/>
      <dgm:spPr/>
      <dgm:t>
        <a:bodyPr/>
        <a:lstStyle/>
        <a:p>
          <a:r>
            <a:rPr lang="en-US" b="1"/>
            <a:t>Step into their shoes</a:t>
          </a:r>
          <a:endParaRPr lang="en-US"/>
        </a:p>
      </dgm:t>
    </dgm:pt>
    <dgm:pt modelId="{963417ED-ECCF-4A16-B31A-F8F10E259FDC}" type="parTrans" cxnId="{449B53F3-4C26-4FAF-967A-687E32D6CB43}">
      <dgm:prSet/>
      <dgm:spPr/>
      <dgm:t>
        <a:bodyPr/>
        <a:lstStyle/>
        <a:p>
          <a:endParaRPr lang="en-US"/>
        </a:p>
      </dgm:t>
    </dgm:pt>
    <dgm:pt modelId="{727EA922-331D-4BE5-8D4B-2297AF24E3F2}" type="sibTrans" cxnId="{449B53F3-4C26-4FAF-967A-687E32D6CB43}">
      <dgm:prSet/>
      <dgm:spPr/>
      <dgm:t>
        <a:bodyPr/>
        <a:lstStyle/>
        <a:p>
          <a:endParaRPr lang="en-US"/>
        </a:p>
      </dgm:t>
    </dgm:pt>
    <dgm:pt modelId="{D467734B-D9DE-3E4E-B321-523463C5C684}" type="pres">
      <dgm:prSet presAssocID="{71B20E36-0053-400F-9170-99083A7F04C0}" presName="vert0" presStyleCnt="0">
        <dgm:presLayoutVars>
          <dgm:dir/>
          <dgm:animOne val="branch"/>
          <dgm:animLvl val="lvl"/>
        </dgm:presLayoutVars>
      </dgm:prSet>
      <dgm:spPr/>
    </dgm:pt>
    <dgm:pt modelId="{2D19B510-A708-BC45-A910-470DA7648805}" type="pres">
      <dgm:prSet presAssocID="{ABABADF0-FA14-4B08-99FA-9E60B04010D1}" presName="thickLine" presStyleLbl="alignNode1" presStyleIdx="0" presStyleCnt="5"/>
      <dgm:spPr/>
    </dgm:pt>
    <dgm:pt modelId="{C4CB4C46-5C6E-7545-B77F-5CF814C83430}" type="pres">
      <dgm:prSet presAssocID="{ABABADF0-FA14-4B08-99FA-9E60B04010D1}" presName="horz1" presStyleCnt="0"/>
      <dgm:spPr/>
    </dgm:pt>
    <dgm:pt modelId="{0CA1DECD-617A-3D4A-970E-E8A9B3FD2921}" type="pres">
      <dgm:prSet presAssocID="{ABABADF0-FA14-4B08-99FA-9E60B04010D1}" presName="tx1" presStyleLbl="revTx" presStyleIdx="0" presStyleCnt="5"/>
      <dgm:spPr/>
    </dgm:pt>
    <dgm:pt modelId="{FD0924F7-015B-B84C-AC92-72C7FC7F02ED}" type="pres">
      <dgm:prSet presAssocID="{ABABADF0-FA14-4B08-99FA-9E60B04010D1}" presName="vert1" presStyleCnt="0"/>
      <dgm:spPr/>
    </dgm:pt>
    <dgm:pt modelId="{68F63A95-C0E0-B543-8D4B-A1E0AC9F0287}" type="pres">
      <dgm:prSet presAssocID="{0568E978-028D-42F2-900C-4FC39E30B569}" presName="thickLine" presStyleLbl="alignNode1" presStyleIdx="1" presStyleCnt="5"/>
      <dgm:spPr/>
    </dgm:pt>
    <dgm:pt modelId="{8B38AA27-BB97-1E40-8793-2AA79AB96917}" type="pres">
      <dgm:prSet presAssocID="{0568E978-028D-42F2-900C-4FC39E30B569}" presName="horz1" presStyleCnt="0"/>
      <dgm:spPr/>
    </dgm:pt>
    <dgm:pt modelId="{E0E7F918-9D49-0640-9DB7-80FD22805761}" type="pres">
      <dgm:prSet presAssocID="{0568E978-028D-42F2-900C-4FC39E30B569}" presName="tx1" presStyleLbl="revTx" presStyleIdx="1" presStyleCnt="5"/>
      <dgm:spPr/>
    </dgm:pt>
    <dgm:pt modelId="{66748A8B-0E56-7140-B862-00A677308AA5}" type="pres">
      <dgm:prSet presAssocID="{0568E978-028D-42F2-900C-4FC39E30B569}" presName="vert1" presStyleCnt="0"/>
      <dgm:spPr/>
    </dgm:pt>
    <dgm:pt modelId="{CDEEDF3B-D9EF-9741-90D9-B6DAAF4339ED}" type="pres">
      <dgm:prSet presAssocID="{1E7D748B-BAFF-4588-A69D-832FE7EDFA03}" presName="thickLine" presStyleLbl="alignNode1" presStyleIdx="2" presStyleCnt="5"/>
      <dgm:spPr/>
    </dgm:pt>
    <dgm:pt modelId="{AE495F20-17CB-6242-BB56-DD39DCD3DFB6}" type="pres">
      <dgm:prSet presAssocID="{1E7D748B-BAFF-4588-A69D-832FE7EDFA03}" presName="horz1" presStyleCnt="0"/>
      <dgm:spPr/>
    </dgm:pt>
    <dgm:pt modelId="{F4503250-8AB0-9043-85C3-EB1E072B8145}" type="pres">
      <dgm:prSet presAssocID="{1E7D748B-BAFF-4588-A69D-832FE7EDFA03}" presName="tx1" presStyleLbl="revTx" presStyleIdx="2" presStyleCnt="5"/>
      <dgm:spPr/>
    </dgm:pt>
    <dgm:pt modelId="{E5FA7871-6BBF-334B-86D4-2E24148E6A6D}" type="pres">
      <dgm:prSet presAssocID="{1E7D748B-BAFF-4588-A69D-832FE7EDFA03}" presName="vert1" presStyleCnt="0"/>
      <dgm:spPr/>
    </dgm:pt>
    <dgm:pt modelId="{0F6ADE83-D769-B347-B5B0-0F5F2D128479}" type="pres">
      <dgm:prSet presAssocID="{76A0EB7F-C3D4-43B8-9F3B-BD50B4C9D4B9}" presName="thickLine" presStyleLbl="alignNode1" presStyleIdx="3" presStyleCnt="5"/>
      <dgm:spPr/>
    </dgm:pt>
    <dgm:pt modelId="{BE210DB3-4679-3542-A138-1353F5702103}" type="pres">
      <dgm:prSet presAssocID="{76A0EB7F-C3D4-43B8-9F3B-BD50B4C9D4B9}" presName="horz1" presStyleCnt="0"/>
      <dgm:spPr/>
    </dgm:pt>
    <dgm:pt modelId="{16B77397-99A8-2E46-97B2-5D5B97CB1007}" type="pres">
      <dgm:prSet presAssocID="{76A0EB7F-C3D4-43B8-9F3B-BD50B4C9D4B9}" presName="tx1" presStyleLbl="revTx" presStyleIdx="3" presStyleCnt="5"/>
      <dgm:spPr/>
    </dgm:pt>
    <dgm:pt modelId="{88F338BF-EC3B-1F4E-8191-94D7DE5F8DA8}" type="pres">
      <dgm:prSet presAssocID="{76A0EB7F-C3D4-43B8-9F3B-BD50B4C9D4B9}" presName="vert1" presStyleCnt="0"/>
      <dgm:spPr/>
    </dgm:pt>
    <dgm:pt modelId="{56C755C8-A23D-C24A-8497-5E7829D371ED}" type="pres">
      <dgm:prSet presAssocID="{C4703E70-61BA-41C1-838E-ACA5B4340B61}" presName="thickLine" presStyleLbl="alignNode1" presStyleIdx="4" presStyleCnt="5"/>
      <dgm:spPr/>
    </dgm:pt>
    <dgm:pt modelId="{1FF6DEED-9E88-EA43-8C81-AD785F993765}" type="pres">
      <dgm:prSet presAssocID="{C4703E70-61BA-41C1-838E-ACA5B4340B61}" presName="horz1" presStyleCnt="0"/>
      <dgm:spPr/>
    </dgm:pt>
    <dgm:pt modelId="{1ACAAB36-5698-8549-8080-272A838BD2F0}" type="pres">
      <dgm:prSet presAssocID="{C4703E70-61BA-41C1-838E-ACA5B4340B61}" presName="tx1" presStyleLbl="revTx" presStyleIdx="4" presStyleCnt="5"/>
      <dgm:spPr/>
    </dgm:pt>
    <dgm:pt modelId="{BCED5155-34D2-5E40-9B4D-9E3B1F03F2C3}" type="pres">
      <dgm:prSet presAssocID="{C4703E70-61BA-41C1-838E-ACA5B4340B61}" presName="vert1" presStyleCnt="0"/>
      <dgm:spPr/>
    </dgm:pt>
  </dgm:ptLst>
  <dgm:cxnLst>
    <dgm:cxn modelId="{D5E0E301-44A8-F74C-A4D0-1C2B1BEAAA2E}" type="presOf" srcId="{71B20E36-0053-400F-9170-99083A7F04C0}" destId="{D467734B-D9DE-3E4E-B321-523463C5C684}" srcOrd="0" destOrd="0" presId="urn:microsoft.com/office/officeart/2008/layout/LinedList"/>
    <dgm:cxn modelId="{F5E58914-974A-FF4B-B573-C052989903FC}" type="presOf" srcId="{0568E978-028D-42F2-900C-4FC39E30B569}" destId="{E0E7F918-9D49-0640-9DB7-80FD22805761}" srcOrd="0" destOrd="0" presId="urn:microsoft.com/office/officeart/2008/layout/LinedList"/>
    <dgm:cxn modelId="{7929F017-40CE-1B4E-8543-DF170B2DF51E}" type="presOf" srcId="{ABABADF0-FA14-4B08-99FA-9E60B04010D1}" destId="{0CA1DECD-617A-3D4A-970E-E8A9B3FD2921}" srcOrd="0" destOrd="0" presId="urn:microsoft.com/office/officeart/2008/layout/LinedList"/>
    <dgm:cxn modelId="{2AFDA91E-C79A-4FB5-8DDB-2DBD31A209AF}" srcId="{71B20E36-0053-400F-9170-99083A7F04C0}" destId="{0568E978-028D-42F2-900C-4FC39E30B569}" srcOrd="1" destOrd="0" parTransId="{6CE6E0BA-B820-49D1-AE29-39EFFF65796C}" sibTransId="{3068D6EC-046B-4B3F-98B9-A506C8EF9E66}"/>
    <dgm:cxn modelId="{4C7B8A40-4886-F64A-BEFD-6FB5F770758F}" type="presOf" srcId="{76A0EB7F-C3D4-43B8-9F3B-BD50B4C9D4B9}" destId="{16B77397-99A8-2E46-97B2-5D5B97CB1007}" srcOrd="0" destOrd="0" presId="urn:microsoft.com/office/officeart/2008/layout/LinedList"/>
    <dgm:cxn modelId="{9A0DCB61-B1EB-A14D-BC6F-8479336107C8}" type="presOf" srcId="{C4703E70-61BA-41C1-838E-ACA5B4340B61}" destId="{1ACAAB36-5698-8549-8080-272A838BD2F0}" srcOrd="0" destOrd="0" presId="urn:microsoft.com/office/officeart/2008/layout/LinedList"/>
    <dgm:cxn modelId="{F2CA206B-9CB8-4D56-B4C8-74AC74DCDFF2}" srcId="{71B20E36-0053-400F-9170-99083A7F04C0}" destId="{76A0EB7F-C3D4-43B8-9F3B-BD50B4C9D4B9}" srcOrd="3" destOrd="0" parTransId="{146A77F0-A121-47BD-9BF2-6295987A967E}" sibTransId="{693791AB-6DB8-4261-B060-55030D5FA27A}"/>
    <dgm:cxn modelId="{1AB27089-63B1-A242-B51D-539BE362829F}" type="presOf" srcId="{1E7D748B-BAFF-4588-A69D-832FE7EDFA03}" destId="{F4503250-8AB0-9043-85C3-EB1E072B8145}" srcOrd="0" destOrd="0" presId="urn:microsoft.com/office/officeart/2008/layout/LinedList"/>
    <dgm:cxn modelId="{DA7B5894-10D2-48D4-A832-8408D3973AC9}" srcId="{71B20E36-0053-400F-9170-99083A7F04C0}" destId="{ABABADF0-FA14-4B08-99FA-9E60B04010D1}" srcOrd="0" destOrd="0" parTransId="{E17BCFD6-ED58-448D-8278-B60E3EF2E269}" sibTransId="{51824CEA-051A-45DC-ACCA-D49E51044376}"/>
    <dgm:cxn modelId="{CBB50297-1566-4E7E-8A1F-0B92A3E26241}" srcId="{71B20E36-0053-400F-9170-99083A7F04C0}" destId="{1E7D748B-BAFF-4588-A69D-832FE7EDFA03}" srcOrd="2" destOrd="0" parTransId="{8E7D8AAB-D946-40D9-A019-7634917F4F52}" sibTransId="{5C928987-E627-4109-8D56-8A2452EE9787}"/>
    <dgm:cxn modelId="{449B53F3-4C26-4FAF-967A-687E32D6CB43}" srcId="{71B20E36-0053-400F-9170-99083A7F04C0}" destId="{C4703E70-61BA-41C1-838E-ACA5B4340B61}" srcOrd="4" destOrd="0" parTransId="{963417ED-ECCF-4A16-B31A-F8F10E259FDC}" sibTransId="{727EA922-331D-4BE5-8D4B-2297AF24E3F2}"/>
    <dgm:cxn modelId="{BADF4C05-16B1-594B-9F19-24BB8C214D9B}" type="presParOf" srcId="{D467734B-D9DE-3E4E-B321-523463C5C684}" destId="{2D19B510-A708-BC45-A910-470DA7648805}" srcOrd="0" destOrd="0" presId="urn:microsoft.com/office/officeart/2008/layout/LinedList"/>
    <dgm:cxn modelId="{173CA773-C790-2040-B3C9-D4F67C37A609}" type="presParOf" srcId="{D467734B-D9DE-3E4E-B321-523463C5C684}" destId="{C4CB4C46-5C6E-7545-B77F-5CF814C83430}" srcOrd="1" destOrd="0" presId="urn:microsoft.com/office/officeart/2008/layout/LinedList"/>
    <dgm:cxn modelId="{F45E1066-99BE-F04F-A3D3-2A26EC848007}" type="presParOf" srcId="{C4CB4C46-5C6E-7545-B77F-5CF814C83430}" destId="{0CA1DECD-617A-3D4A-970E-E8A9B3FD2921}" srcOrd="0" destOrd="0" presId="urn:microsoft.com/office/officeart/2008/layout/LinedList"/>
    <dgm:cxn modelId="{D57819DD-7855-894F-BF13-8F200DEDA3F1}" type="presParOf" srcId="{C4CB4C46-5C6E-7545-B77F-5CF814C83430}" destId="{FD0924F7-015B-B84C-AC92-72C7FC7F02ED}" srcOrd="1" destOrd="0" presId="urn:microsoft.com/office/officeart/2008/layout/LinedList"/>
    <dgm:cxn modelId="{C4C5A216-988B-8844-8FED-1CB6CA309FBE}" type="presParOf" srcId="{D467734B-D9DE-3E4E-B321-523463C5C684}" destId="{68F63A95-C0E0-B543-8D4B-A1E0AC9F0287}" srcOrd="2" destOrd="0" presId="urn:microsoft.com/office/officeart/2008/layout/LinedList"/>
    <dgm:cxn modelId="{CCA91F10-D474-7544-8EC1-142FB58B1143}" type="presParOf" srcId="{D467734B-D9DE-3E4E-B321-523463C5C684}" destId="{8B38AA27-BB97-1E40-8793-2AA79AB96917}" srcOrd="3" destOrd="0" presId="urn:microsoft.com/office/officeart/2008/layout/LinedList"/>
    <dgm:cxn modelId="{54615CB3-6790-C143-B716-DE3B481E3ACC}" type="presParOf" srcId="{8B38AA27-BB97-1E40-8793-2AA79AB96917}" destId="{E0E7F918-9D49-0640-9DB7-80FD22805761}" srcOrd="0" destOrd="0" presId="urn:microsoft.com/office/officeart/2008/layout/LinedList"/>
    <dgm:cxn modelId="{32A49F42-7EAC-284A-B8D6-3CE6E6C5A76C}" type="presParOf" srcId="{8B38AA27-BB97-1E40-8793-2AA79AB96917}" destId="{66748A8B-0E56-7140-B862-00A677308AA5}" srcOrd="1" destOrd="0" presId="urn:microsoft.com/office/officeart/2008/layout/LinedList"/>
    <dgm:cxn modelId="{D7206A09-4CA0-D24B-87CF-25A3E87AD62A}" type="presParOf" srcId="{D467734B-D9DE-3E4E-B321-523463C5C684}" destId="{CDEEDF3B-D9EF-9741-90D9-B6DAAF4339ED}" srcOrd="4" destOrd="0" presId="urn:microsoft.com/office/officeart/2008/layout/LinedList"/>
    <dgm:cxn modelId="{2BFA9F42-FC18-494D-AB50-9F9AF6FD9BDF}" type="presParOf" srcId="{D467734B-D9DE-3E4E-B321-523463C5C684}" destId="{AE495F20-17CB-6242-BB56-DD39DCD3DFB6}" srcOrd="5" destOrd="0" presId="urn:microsoft.com/office/officeart/2008/layout/LinedList"/>
    <dgm:cxn modelId="{4B0F8177-F07A-1D48-934C-92DDB7346229}" type="presParOf" srcId="{AE495F20-17CB-6242-BB56-DD39DCD3DFB6}" destId="{F4503250-8AB0-9043-85C3-EB1E072B8145}" srcOrd="0" destOrd="0" presId="urn:microsoft.com/office/officeart/2008/layout/LinedList"/>
    <dgm:cxn modelId="{5FAD540C-CE75-9F4F-BE64-1696D433FA81}" type="presParOf" srcId="{AE495F20-17CB-6242-BB56-DD39DCD3DFB6}" destId="{E5FA7871-6BBF-334B-86D4-2E24148E6A6D}" srcOrd="1" destOrd="0" presId="urn:microsoft.com/office/officeart/2008/layout/LinedList"/>
    <dgm:cxn modelId="{6CA7CA7B-8AF1-4C44-BDA6-353398C8AE0F}" type="presParOf" srcId="{D467734B-D9DE-3E4E-B321-523463C5C684}" destId="{0F6ADE83-D769-B347-B5B0-0F5F2D128479}" srcOrd="6" destOrd="0" presId="urn:microsoft.com/office/officeart/2008/layout/LinedList"/>
    <dgm:cxn modelId="{3D185E23-094F-8349-BF5B-A586A7C8A169}" type="presParOf" srcId="{D467734B-D9DE-3E4E-B321-523463C5C684}" destId="{BE210DB3-4679-3542-A138-1353F5702103}" srcOrd="7" destOrd="0" presId="urn:microsoft.com/office/officeart/2008/layout/LinedList"/>
    <dgm:cxn modelId="{6BA215C0-62CD-684C-A74A-5DFBE4D97912}" type="presParOf" srcId="{BE210DB3-4679-3542-A138-1353F5702103}" destId="{16B77397-99A8-2E46-97B2-5D5B97CB1007}" srcOrd="0" destOrd="0" presId="urn:microsoft.com/office/officeart/2008/layout/LinedList"/>
    <dgm:cxn modelId="{A22B3A30-353E-8547-A066-2C3129CC0CA6}" type="presParOf" srcId="{BE210DB3-4679-3542-A138-1353F5702103}" destId="{88F338BF-EC3B-1F4E-8191-94D7DE5F8DA8}" srcOrd="1" destOrd="0" presId="urn:microsoft.com/office/officeart/2008/layout/LinedList"/>
    <dgm:cxn modelId="{33368CD7-C60E-7448-A698-0249BB109E63}" type="presParOf" srcId="{D467734B-D9DE-3E4E-B321-523463C5C684}" destId="{56C755C8-A23D-C24A-8497-5E7829D371ED}" srcOrd="8" destOrd="0" presId="urn:microsoft.com/office/officeart/2008/layout/LinedList"/>
    <dgm:cxn modelId="{4924D84C-9385-C949-8AB4-17874174ED5D}" type="presParOf" srcId="{D467734B-D9DE-3E4E-B321-523463C5C684}" destId="{1FF6DEED-9E88-EA43-8C81-AD785F993765}" srcOrd="9" destOrd="0" presId="urn:microsoft.com/office/officeart/2008/layout/LinedList"/>
    <dgm:cxn modelId="{35567F16-7E8F-BD49-A0C1-94EFF91388D8}" type="presParOf" srcId="{1FF6DEED-9E88-EA43-8C81-AD785F993765}" destId="{1ACAAB36-5698-8549-8080-272A838BD2F0}" srcOrd="0" destOrd="0" presId="urn:microsoft.com/office/officeart/2008/layout/LinedList"/>
    <dgm:cxn modelId="{18094BF7-2A7A-7F40-A930-4199EFBA44E4}" type="presParOf" srcId="{1FF6DEED-9E88-EA43-8C81-AD785F993765}" destId="{BCED5155-34D2-5E40-9B4D-9E3B1F03F2C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5A00AC-B3D3-4EA5-A240-E5B0DE196D63}"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900508B-D622-4790-BBAF-562D5F920DEF}">
      <dgm:prSet/>
      <dgm:spPr/>
      <dgm:t>
        <a:bodyPr/>
        <a:lstStyle/>
        <a:p>
          <a:pPr>
            <a:lnSpc>
              <a:spcPct val="100000"/>
            </a:lnSpc>
            <a:defRPr cap="all"/>
          </a:pPr>
          <a:r>
            <a:rPr lang="en-US" dirty="0">
              <a:latin typeface="Aptos SemiBold" panose="020F0502020204030204" pitchFamily="34" charset="0"/>
            </a:rPr>
            <a:t>Pause before reacting</a:t>
          </a:r>
        </a:p>
      </dgm:t>
    </dgm:pt>
    <dgm:pt modelId="{E8AD967A-908F-45DC-8A22-F982A6D49523}" type="parTrans" cxnId="{3F8C03A0-E322-41A9-996C-4D529E2D9DE4}">
      <dgm:prSet/>
      <dgm:spPr/>
      <dgm:t>
        <a:bodyPr/>
        <a:lstStyle/>
        <a:p>
          <a:endParaRPr lang="en-US"/>
        </a:p>
      </dgm:t>
    </dgm:pt>
    <dgm:pt modelId="{F160F8B3-C22C-4226-978F-32464EC20ADE}" type="sibTrans" cxnId="{3F8C03A0-E322-41A9-996C-4D529E2D9DE4}">
      <dgm:prSet/>
      <dgm:spPr/>
      <dgm:t>
        <a:bodyPr/>
        <a:lstStyle/>
        <a:p>
          <a:endParaRPr lang="en-US"/>
        </a:p>
      </dgm:t>
    </dgm:pt>
    <dgm:pt modelId="{2F9D5A99-AAB7-48D1-AB61-310E6FE92681}">
      <dgm:prSet/>
      <dgm:spPr/>
      <dgm:t>
        <a:bodyPr/>
        <a:lstStyle/>
        <a:p>
          <a:pPr>
            <a:lnSpc>
              <a:spcPct val="100000"/>
            </a:lnSpc>
            <a:defRPr cap="all"/>
          </a:pPr>
          <a:r>
            <a:rPr lang="en-US">
              <a:latin typeface="Aptos SemiBold" panose="020F0502020204030204" pitchFamily="34" charset="0"/>
            </a:rPr>
            <a:t>Check in with your emotions daily</a:t>
          </a:r>
        </a:p>
      </dgm:t>
    </dgm:pt>
    <dgm:pt modelId="{B354913C-61D9-4EA6-8EE4-7DE7E2B7B7F6}" type="parTrans" cxnId="{B01155DC-ADFD-4285-9F65-4129F05C391F}">
      <dgm:prSet/>
      <dgm:spPr/>
      <dgm:t>
        <a:bodyPr/>
        <a:lstStyle/>
        <a:p>
          <a:endParaRPr lang="en-US"/>
        </a:p>
      </dgm:t>
    </dgm:pt>
    <dgm:pt modelId="{947C7323-394E-4828-8F78-441D70182D99}" type="sibTrans" cxnId="{B01155DC-ADFD-4285-9F65-4129F05C391F}">
      <dgm:prSet/>
      <dgm:spPr/>
      <dgm:t>
        <a:bodyPr/>
        <a:lstStyle/>
        <a:p>
          <a:endParaRPr lang="en-US"/>
        </a:p>
      </dgm:t>
    </dgm:pt>
    <dgm:pt modelId="{2A206058-5C3B-4080-9826-EC8465E8AC12}">
      <dgm:prSet/>
      <dgm:spPr/>
      <dgm:t>
        <a:bodyPr/>
        <a:lstStyle/>
        <a:p>
          <a:pPr>
            <a:lnSpc>
              <a:spcPct val="100000"/>
            </a:lnSpc>
            <a:defRPr cap="all"/>
          </a:pPr>
          <a:r>
            <a:rPr lang="en-US">
              <a:latin typeface="Aptos SemiBold" panose="020F0502020204030204" pitchFamily="34" charset="0"/>
            </a:rPr>
            <a:t>Ask open-ended questions</a:t>
          </a:r>
        </a:p>
      </dgm:t>
    </dgm:pt>
    <dgm:pt modelId="{84CBF146-3DB8-4AC7-80FA-F05F669C90A3}" type="parTrans" cxnId="{C322006E-7E2B-45C4-8B1D-BC56CB16A6EE}">
      <dgm:prSet/>
      <dgm:spPr/>
      <dgm:t>
        <a:bodyPr/>
        <a:lstStyle/>
        <a:p>
          <a:endParaRPr lang="en-US"/>
        </a:p>
      </dgm:t>
    </dgm:pt>
    <dgm:pt modelId="{11B83081-DB24-40CB-BE92-6C4EF816ABD1}" type="sibTrans" cxnId="{C322006E-7E2B-45C4-8B1D-BC56CB16A6EE}">
      <dgm:prSet/>
      <dgm:spPr/>
      <dgm:t>
        <a:bodyPr/>
        <a:lstStyle/>
        <a:p>
          <a:endParaRPr lang="en-US"/>
        </a:p>
      </dgm:t>
    </dgm:pt>
    <dgm:pt modelId="{4A019716-40E8-4C1B-AEA8-365BB9833975}">
      <dgm:prSet/>
      <dgm:spPr/>
      <dgm:t>
        <a:bodyPr/>
        <a:lstStyle/>
        <a:p>
          <a:pPr>
            <a:lnSpc>
              <a:spcPct val="100000"/>
            </a:lnSpc>
            <a:defRPr cap="all"/>
          </a:pPr>
          <a:r>
            <a:rPr lang="en-US">
              <a:latin typeface="Aptos SemiBold" panose="020F0502020204030204" pitchFamily="34" charset="0"/>
            </a:rPr>
            <a:t>Journal your emotional triggers</a:t>
          </a:r>
        </a:p>
      </dgm:t>
    </dgm:pt>
    <dgm:pt modelId="{9A7BF779-0BF2-4A92-A89B-EC511917BF79}" type="parTrans" cxnId="{7CB00918-5962-4305-A60D-FBE39E8CDDD8}">
      <dgm:prSet/>
      <dgm:spPr/>
      <dgm:t>
        <a:bodyPr/>
        <a:lstStyle/>
        <a:p>
          <a:endParaRPr lang="en-US"/>
        </a:p>
      </dgm:t>
    </dgm:pt>
    <dgm:pt modelId="{45F91B0C-090B-4B68-BC50-AFF0BC61A78A}" type="sibTrans" cxnId="{7CB00918-5962-4305-A60D-FBE39E8CDDD8}">
      <dgm:prSet/>
      <dgm:spPr/>
      <dgm:t>
        <a:bodyPr/>
        <a:lstStyle/>
        <a:p>
          <a:endParaRPr lang="en-US"/>
        </a:p>
      </dgm:t>
    </dgm:pt>
    <dgm:pt modelId="{80CCDF24-CC7F-4AA1-9ADF-F5284DA3A0EB}">
      <dgm:prSet/>
      <dgm:spPr/>
      <dgm:t>
        <a:bodyPr/>
        <a:lstStyle/>
        <a:p>
          <a:pPr>
            <a:lnSpc>
              <a:spcPct val="100000"/>
            </a:lnSpc>
            <a:defRPr cap="all"/>
          </a:pPr>
          <a:r>
            <a:rPr lang="en-US" dirty="0">
              <a:latin typeface="Aptos SemiBold" panose="020F0502020204030204" pitchFamily="34" charset="0"/>
            </a:rPr>
            <a:t>Validate others’ feelings</a:t>
          </a:r>
        </a:p>
      </dgm:t>
    </dgm:pt>
    <dgm:pt modelId="{BBA62286-71C8-4B83-828D-BD3D0E7BBB41}" type="parTrans" cxnId="{57A0FD7B-ACAE-47AC-955C-4E5DEA3F58DE}">
      <dgm:prSet/>
      <dgm:spPr/>
      <dgm:t>
        <a:bodyPr/>
        <a:lstStyle/>
        <a:p>
          <a:endParaRPr lang="en-US"/>
        </a:p>
      </dgm:t>
    </dgm:pt>
    <dgm:pt modelId="{C5E81A41-7A6F-4FA5-9DF8-DDB6CD4B706E}" type="sibTrans" cxnId="{57A0FD7B-ACAE-47AC-955C-4E5DEA3F58DE}">
      <dgm:prSet/>
      <dgm:spPr/>
      <dgm:t>
        <a:bodyPr/>
        <a:lstStyle/>
        <a:p>
          <a:endParaRPr lang="en-US"/>
        </a:p>
      </dgm:t>
    </dgm:pt>
    <dgm:pt modelId="{96DBCBD2-A544-472D-BE50-D2D39B4AD658}">
      <dgm:prSet/>
      <dgm:spPr/>
      <dgm:t>
        <a:bodyPr/>
        <a:lstStyle/>
        <a:p>
          <a:pPr>
            <a:lnSpc>
              <a:spcPct val="100000"/>
            </a:lnSpc>
            <a:defRPr cap="all"/>
          </a:pPr>
          <a:r>
            <a:rPr lang="en-US" dirty="0">
              <a:latin typeface="Aptos SemiBold" panose="020F0502020204030204" pitchFamily="34" charset="0"/>
            </a:rPr>
            <a:t>Give regular appreciation</a:t>
          </a:r>
        </a:p>
      </dgm:t>
    </dgm:pt>
    <dgm:pt modelId="{1A7DDEE1-2818-471D-962E-7430A200B6FA}" type="parTrans" cxnId="{2218F40A-B867-4988-9741-1C513368B9AA}">
      <dgm:prSet/>
      <dgm:spPr/>
      <dgm:t>
        <a:bodyPr/>
        <a:lstStyle/>
        <a:p>
          <a:endParaRPr lang="en-US"/>
        </a:p>
      </dgm:t>
    </dgm:pt>
    <dgm:pt modelId="{6EDA0A1C-BCBB-4651-9592-C424A7A8CFDA}" type="sibTrans" cxnId="{2218F40A-B867-4988-9741-1C513368B9AA}">
      <dgm:prSet/>
      <dgm:spPr/>
      <dgm:t>
        <a:bodyPr/>
        <a:lstStyle/>
        <a:p>
          <a:endParaRPr lang="en-US"/>
        </a:p>
      </dgm:t>
    </dgm:pt>
    <dgm:pt modelId="{39D47DB8-50F7-4AE2-8F97-27B6B3E10163}">
      <dgm:prSet/>
      <dgm:spPr/>
      <dgm:t>
        <a:bodyPr/>
        <a:lstStyle/>
        <a:p>
          <a:pPr>
            <a:lnSpc>
              <a:spcPct val="100000"/>
            </a:lnSpc>
            <a:defRPr cap="all"/>
          </a:pPr>
          <a:r>
            <a:rPr lang="en-US" dirty="0">
              <a:latin typeface="Aptos SemiBold" panose="020F0502020204030204" pitchFamily="34" charset="0"/>
            </a:rPr>
            <a:t>Set clear emotional boundaries</a:t>
          </a:r>
        </a:p>
      </dgm:t>
    </dgm:pt>
    <dgm:pt modelId="{1608B963-A70D-4689-9E1C-6D1EA4133C62}" type="parTrans" cxnId="{825C41FE-D6E3-4EB6-A735-E298AF46D814}">
      <dgm:prSet/>
      <dgm:spPr/>
      <dgm:t>
        <a:bodyPr/>
        <a:lstStyle/>
        <a:p>
          <a:endParaRPr lang="en-US"/>
        </a:p>
      </dgm:t>
    </dgm:pt>
    <dgm:pt modelId="{A4AE2AB0-5BAA-4D86-8836-18ECBD0EFE7E}" type="sibTrans" cxnId="{825C41FE-D6E3-4EB6-A735-E298AF46D814}">
      <dgm:prSet/>
      <dgm:spPr/>
      <dgm:t>
        <a:bodyPr/>
        <a:lstStyle/>
        <a:p>
          <a:endParaRPr lang="en-US"/>
        </a:p>
      </dgm:t>
    </dgm:pt>
    <dgm:pt modelId="{6480A3D2-4983-4DEB-86D0-1B83383EE84A}">
      <dgm:prSet/>
      <dgm:spPr/>
      <dgm:t>
        <a:bodyPr/>
        <a:lstStyle/>
        <a:p>
          <a:pPr>
            <a:lnSpc>
              <a:spcPct val="100000"/>
            </a:lnSpc>
            <a:defRPr cap="all"/>
          </a:pPr>
          <a:r>
            <a:rPr lang="en-US" dirty="0">
              <a:latin typeface="Aptos SemiBold" panose="020F0502020204030204" pitchFamily="34" charset="0"/>
            </a:rPr>
            <a:t>Notice body language clues</a:t>
          </a:r>
        </a:p>
      </dgm:t>
    </dgm:pt>
    <dgm:pt modelId="{014C1DAD-942A-4633-868C-EA2B7CDFA30C}" type="parTrans" cxnId="{3F12E413-8393-4D55-9463-29B409E990D0}">
      <dgm:prSet/>
      <dgm:spPr/>
      <dgm:t>
        <a:bodyPr/>
        <a:lstStyle/>
        <a:p>
          <a:endParaRPr lang="en-US"/>
        </a:p>
      </dgm:t>
    </dgm:pt>
    <dgm:pt modelId="{2C683482-1FD3-4B8B-B32A-DA426651B146}" type="sibTrans" cxnId="{3F12E413-8393-4D55-9463-29B409E990D0}">
      <dgm:prSet/>
      <dgm:spPr/>
      <dgm:t>
        <a:bodyPr/>
        <a:lstStyle/>
        <a:p>
          <a:endParaRPr lang="en-US"/>
        </a:p>
      </dgm:t>
    </dgm:pt>
    <dgm:pt modelId="{60705ACA-6D6B-4425-ABA2-6E38E8F1F93C}">
      <dgm:prSet/>
      <dgm:spPr/>
      <dgm:t>
        <a:bodyPr/>
        <a:lstStyle/>
        <a:p>
          <a:pPr>
            <a:lnSpc>
              <a:spcPct val="100000"/>
            </a:lnSpc>
            <a:defRPr cap="all"/>
          </a:pPr>
          <a:r>
            <a:rPr lang="en-US" dirty="0">
              <a:latin typeface="Aptos SemiBold" panose="020F0502020204030204" pitchFamily="34" charset="0"/>
            </a:rPr>
            <a:t>Learn to apologize sincerely</a:t>
          </a:r>
        </a:p>
      </dgm:t>
    </dgm:pt>
    <dgm:pt modelId="{A81431F6-5F89-4DEC-9DA1-96EA1E408E6B}" type="parTrans" cxnId="{92F0B3C8-1ECF-463B-B1BF-2837A28B4AA3}">
      <dgm:prSet/>
      <dgm:spPr/>
      <dgm:t>
        <a:bodyPr/>
        <a:lstStyle/>
        <a:p>
          <a:endParaRPr lang="en-US"/>
        </a:p>
      </dgm:t>
    </dgm:pt>
    <dgm:pt modelId="{8185BE24-76BE-4185-AFD9-D98B45DD19ED}" type="sibTrans" cxnId="{92F0B3C8-1ECF-463B-B1BF-2837A28B4AA3}">
      <dgm:prSet/>
      <dgm:spPr/>
      <dgm:t>
        <a:bodyPr/>
        <a:lstStyle/>
        <a:p>
          <a:endParaRPr lang="en-US"/>
        </a:p>
      </dgm:t>
    </dgm:pt>
    <dgm:pt modelId="{9C1DD3D0-A820-44A1-BC6A-3086C895A947}">
      <dgm:prSet/>
      <dgm:spPr/>
      <dgm:t>
        <a:bodyPr/>
        <a:lstStyle/>
        <a:p>
          <a:pPr>
            <a:lnSpc>
              <a:spcPct val="100000"/>
            </a:lnSpc>
            <a:defRPr cap="all"/>
          </a:pPr>
          <a:r>
            <a:rPr lang="en-US" dirty="0">
              <a:latin typeface="Aptos SemiBold" panose="020F0502020204030204" pitchFamily="34" charset="0"/>
            </a:rPr>
            <a:t>Celebrate small wins together</a:t>
          </a:r>
        </a:p>
      </dgm:t>
    </dgm:pt>
    <dgm:pt modelId="{77FDC632-6964-407A-8459-E9E51713EBF8}" type="parTrans" cxnId="{A98A087C-E641-47A8-A2D1-357D07CE9D49}">
      <dgm:prSet/>
      <dgm:spPr/>
      <dgm:t>
        <a:bodyPr/>
        <a:lstStyle/>
        <a:p>
          <a:endParaRPr lang="en-US"/>
        </a:p>
      </dgm:t>
    </dgm:pt>
    <dgm:pt modelId="{BBD43273-6B51-4FD5-98B1-B984D445D380}" type="sibTrans" cxnId="{A98A087C-E641-47A8-A2D1-357D07CE9D49}">
      <dgm:prSet/>
      <dgm:spPr/>
      <dgm:t>
        <a:bodyPr/>
        <a:lstStyle/>
        <a:p>
          <a:endParaRPr lang="en-US"/>
        </a:p>
      </dgm:t>
    </dgm:pt>
    <dgm:pt modelId="{32057A94-7F49-46A8-AA39-DA832D7604BD}" type="pres">
      <dgm:prSet presAssocID="{CC5A00AC-B3D3-4EA5-A240-E5B0DE196D63}" presName="root" presStyleCnt="0">
        <dgm:presLayoutVars>
          <dgm:dir/>
          <dgm:resizeHandles val="exact"/>
        </dgm:presLayoutVars>
      </dgm:prSet>
      <dgm:spPr/>
    </dgm:pt>
    <dgm:pt modelId="{CDD55BCD-46AA-460B-93D9-0567287D6D0F}" type="pres">
      <dgm:prSet presAssocID="{E900508B-D622-4790-BBAF-562D5F920DEF}" presName="compNode" presStyleCnt="0"/>
      <dgm:spPr/>
    </dgm:pt>
    <dgm:pt modelId="{DB2E12DE-3D84-45CA-8191-F9F16A62C7AC}" type="pres">
      <dgm:prSet presAssocID="{E900508B-D622-4790-BBAF-562D5F920DEF}" presName="iconBgRect" presStyleLbl="bgShp" presStyleIdx="0" presStyleCnt="10"/>
      <dgm:spPr>
        <a:prstGeom prst="round2DiagRect">
          <a:avLst>
            <a:gd name="adj1" fmla="val 29727"/>
            <a:gd name="adj2" fmla="val 0"/>
          </a:avLst>
        </a:prstGeom>
      </dgm:spPr>
    </dgm:pt>
    <dgm:pt modelId="{915BBA55-607D-4BCA-965D-0EE35BD55949}" type="pres">
      <dgm:prSet presAssocID="{E900508B-D622-4790-BBAF-562D5F920DEF}" presName="iconRect" presStyleLbl="node1" presStyleIdx="0" presStyleCnt="1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ause"/>
        </a:ext>
      </dgm:extLst>
    </dgm:pt>
    <dgm:pt modelId="{46CFE0A7-67B1-4541-9EE3-FC2A83B0339A}" type="pres">
      <dgm:prSet presAssocID="{E900508B-D622-4790-BBAF-562D5F920DEF}" presName="spaceRect" presStyleCnt="0"/>
      <dgm:spPr/>
    </dgm:pt>
    <dgm:pt modelId="{6203D266-8B2E-4BCE-9346-66F0121F9562}" type="pres">
      <dgm:prSet presAssocID="{E900508B-D622-4790-BBAF-562D5F920DEF}" presName="textRect" presStyleLbl="revTx" presStyleIdx="0" presStyleCnt="10">
        <dgm:presLayoutVars>
          <dgm:chMax val="1"/>
          <dgm:chPref val="1"/>
        </dgm:presLayoutVars>
      </dgm:prSet>
      <dgm:spPr/>
    </dgm:pt>
    <dgm:pt modelId="{DB672D5C-DDA2-4FD5-85C1-EE9935AD0B92}" type="pres">
      <dgm:prSet presAssocID="{F160F8B3-C22C-4226-978F-32464EC20ADE}" presName="sibTrans" presStyleCnt="0"/>
      <dgm:spPr/>
    </dgm:pt>
    <dgm:pt modelId="{20B1CB7B-4DFE-4639-AF50-FE7CF32C3307}" type="pres">
      <dgm:prSet presAssocID="{2F9D5A99-AAB7-48D1-AB61-310E6FE92681}" presName="compNode" presStyleCnt="0"/>
      <dgm:spPr/>
    </dgm:pt>
    <dgm:pt modelId="{A2975BCE-EB29-43F1-AD27-B06FF535FA50}" type="pres">
      <dgm:prSet presAssocID="{2F9D5A99-AAB7-48D1-AB61-310E6FE92681}" presName="iconBgRect" presStyleLbl="bgShp" presStyleIdx="1" presStyleCnt="10"/>
      <dgm:spPr>
        <a:prstGeom prst="round2DiagRect">
          <a:avLst>
            <a:gd name="adj1" fmla="val 29727"/>
            <a:gd name="adj2" fmla="val 0"/>
          </a:avLst>
        </a:prstGeom>
      </dgm:spPr>
    </dgm:pt>
    <dgm:pt modelId="{61DE95A1-D52C-4DE0-BE71-C5C94C63B163}" type="pres">
      <dgm:prSet presAssocID="{2F9D5A99-AAB7-48D1-AB61-310E6FE92681}" presName="iconRect" presStyleLbl="node1" presStyleIdx="1" presStyleCnt="1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ngry Face with No Fill"/>
        </a:ext>
      </dgm:extLst>
    </dgm:pt>
    <dgm:pt modelId="{70E0B9D5-18DA-4B89-B2A9-B4735D2AE654}" type="pres">
      <dgm:prSet presAssocID="{2F9D5A99-AAB7-48D1-AB61-310E6FE92681}" presName="spaceRect" presStyleCnt="0"/>
      <dgm:spPr/>
    </dgm:pt>
    <dgm:pt modelId="{3F5B98D7-8E19-4A20-8B43-96B9698E7C94}" type="pres">
      <dgm:prSet presAssocID="{2F9D5A99-AAB7-48D1-AB61-310E6FE92681}" presName="textRect" presStyleLbl="revTx" presStyleIdx="1" presStyleCnt="10">
        <dgm:presLayoutVars>
          <dgm:chMax val="1"/>
          <dgm:chPref val="1"/>
        </dgm:presLayoutVars>
      </dgm:prSet>
      <dgm:spPr/>
    </dgm:pt>
    <dgm:pt modelId="{0C74C834-9300-4A4E-8782-ACEC9526F6A3}" type="pres">
      <dgm:prSet presAssocID="{947C7323-394E-4828-8F78-441D70182D99}" presName="sibTrans" presStyleCnt="0"/>
      <dgm:spPr/>
    </dgm:pt>
    <dgm:pt modelId="{67DCC4B8-8AD5-418E-B0B4-6018E903079A}" type="pres">
      <dgm:prSet presAssocID="{2A206058-5C3B-4080-9826-EC8465E8AC12}" presName="compNode" presStyleCnt="0"/>
      <dgm:spPr/>
    </dgm:pt>
    <dgm:pt modelId="{367D1644-023D-40A4-8E7B-17F3652508F6}" type="pres">
      <dgm:prSet presAssocID="{2A206058-5C3B-4080-9826-EC8465E8AC12}" presName="iconBgRect" presStyleLbl="bgShp" presStyleIdx="2" presStyleCnt="10"/>
      <dgm:spPr>
        <a:prstGeom prst="round2DiagRect">
          <a:avLst>
            <a:gd name="adj1" fmla="val 29727"/>
            <a:gd name="adj2" fmla="val 0"/>
          </a:avLst>
        </a:prstGeom>
      </dgm:spPr>
    </dgm:pt>
    <dgm:pt modelId="{EB08AEBD-0116-4A60-ABB0-E08138649EB2}" type="pres">
      <dgm:prSet presAssocID="{2A206058-5C3B-4080-9826-EC8465E8AC12}" presName="iconRect" presStyleLbl="node1" presStyleIdx="2" presStyleCnt="1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 mark"/>
        </a:ext>
      </dgm:extLst>
    </dgm:pt>
    <dgm:pt modelId="{DFCAA870-8A0B-47AB-991F-F16F54913FA6}" type="pres">
      <dgm:prSet presAssocID="{2A206058-5C3B-4080-9826-EC8465E8AC12}" presName="spaceRect" presStyleCnt="0"/>
      <dgm:spPr/>
    </dgm:pt>
    <dgm:pt modelId="{A4EC99D6-9420-46AD-97C0-2AC97F1C641A}" type="pres">
      <dgm:prSet presAssocID="{2A206058-5C3B-4080-9826-EC8465E8AC12}" presName="textRect" presStyleLbl="revTx" presStyleIdx="2" presStyleCnt="10">
        <dgm:presLayoutVars>
          <dgm:chMax val="1"/>
          <dgm:chPref val="1"/>
        </dgm:presLayoutVars>
      </dgm:prSet>
      <dgm:spPr/>
    </dgm:pt>
    <dgm:pt modelId="{9909B749-3A46-4406-A7E6-D613D60B1991}" type="pres">
      <dgm:prSet presAssocID="{11B83081-DB24-40CB-BE92-6C4EF816ABD1}" presName="sibTrans" presStyleCnt="0"/>
      <dgm:spPr/>
    </dgm:pt>
    <dgm:pt modelId="{E299ACE2-93C2-4DF5-A5F8-D57D234A6D71}" type="pres">
      <dgm:prSet presAssocID="{4A019716-40E8-4C1B-AEA8-365BB9833975}" presName="compNode" presStyleCnt="0"/>
      <dgm:spPr/>
    </dgm:pt>
    <dgm:pt modelId="{D3F7FAB6-8C4E-4C90-A637-BD1D79297F33}" type="pres">
      <dgm:prSet presAssocID="{4A019716-40E8-4C1B-AEA8-365BB9833975}" presName="iconBgRect" presStyleLbl="bgShp" presStyleIdx="3" presStyleCnt="10"/>
      <dgm:spPr>
        <a:prstGeom prst="round2DiagRect">
          <a:avLst>
            <a:gd name="adj1" fmla="val 29727"/>
            <a:gd name="adj2" fmla="val 0"/>
          </a:avLst>
        </a:prstGeom>
      </dgm:spPr>
    </dgm:pt>
    <dgm:pt modelId="{D3636EEA-8423-4972-8867-7805DAD4316E}" type="pres">
      <dgm:prSet presAssocID="{4A019716-40E8-4C1B-AEA8-365BB9833975}" presName="iconRect" presStyleLbl="node1" presStyleIdx="3" presStyleCnt="10"/>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Pencil with solid fill"/>
        </a:ext>
      </dgm:extLst>
    </dgm:pt>
    <dgm:pt modelId="{B3DE5F96-C45E-4504-B913-8E16738FCF02}" type="pres">
      <dgm:prSet presAssocID="{4A019716-40E8-4C1B-AEA8-365BB9833975}" presName="spaceRect" presStyleCnt="0"/>
      <dgm:spPr/>
    </dgm:pt>
    <dgm:pt modelId="{07D984C4-07F7-45D0-AB50-5111445202D6}" type="pres">
      <dgm:prSet presAssocID="{4A019716-40E8-4C1B-AEA8-365BB9833975}" presName="textRect" presStyleLbl="revTx" presStyleIdx="3" presStyleCnt="10">
        <dgm:presLayoutVars>
          <dgm:chMax val="1"/>
          <dgm:chPref val="1"/>
        </dgm:presLayoutVars>
      </dgm:prSet>
      <dgm:spPr/>
    </dgm:pt>
    <dgm:pt modelId="{C13F2344-CA7E-4796-9776-3614C2CE9C28}" type="pres">
      <dgm:prSet presAssocID="{45F91B0C-090B-4B68-BC50-AFF0BC61A78A}" presName="sibTrans" presStyleCnt="0"/>
      <dgm:spPr/>
    </dgm:pt>
    <dgm:pt modelId="{814CC082-FAE5-45D5-90CF-0B4E29E75522}" type="pres">
      <dgm:prSet presAssocID="{80CCDF24-CC7F-4AA1-9ADF-F5284DA3A0EB}" presName="compNode" presStyleCnt="0"/>
      <dgm:spPr/>
    </dgm:pt>
    <dgm:pt modelId="{82ED65E8-42BB-471E-8852-74EEFBE8284B}" type="pres">
      <dgm:prSet presAssocID="{80CCDF24-CC7F-4AA1-9ADF-F5284DA3A0EB}" presName="iconBgRect" presStyleLbl="bgShp" presStyleIdx="4" presStyleCnt="10"/>
      <dgm:spPr>
        <a:prstGeom prst="round2DiagRect">
          <a:avLst>
            <a:gd name="adj1" fmla="val 29727"/>
            <a:gd name="adj2" fmla="val 0"/>
          </a:avLst>
        </a:prstGeom>
      </dgm:spPr>
    </dgm:pt>
    <dgm:pt modelId="{AC5B0097-6BC6-4F2B-894C-3C0444B35309}" type="pres">
      <dgm:prSet presAssocID="{80CCDF24-CC7F-4AA1-9ADF-F5284DA3A0EB}" presName="iconRect" presStyleLbl="node1" presStyleIdx="4" presStyleCnt="10"/>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Badge Heart with solid fill"/>
        </a:ext>
      </dgm:extLst>
    </dgm:pt>
    <dgm:pt modelId="{EDD87941-E879-4D79-B297-00F5ABADEDA4}" type="pres">
      <dgm:prSet presAssocID="{80CCDF24-CC7F-4AA1-9ADF-F5284DA3A0EB}" presName="spaceRect" presStyleCnt="0"/>
      <dgm:spPr/>
    </dgm:pt>
    <dgm:pt modelId="{6F4A6F0C-B80E-48C8-B7C6-D82D659C183F}" type="pres">
      <dgm:prSet presAssocID="{80CCDF24-CC7F-4AA1-9ADF-F5284DA3A0EB}" presName="textRect" presStyleLbl="revTx" presStyleIdx="4" presStyleCnt="10">
        <dgm:presLayoutVars>
          <dgm:chMax val="1"/>
          <dgm:chPref val="1"/>
        </dgm:presLayoutVars>
      </dgm:prSet>
      <dgm:spPr/>
    </dgm:pt>
    <dgm:pt modelId="{A11C04BD-2942-448F-B73A-91E67645B64A}" type="pres">
      <dgm:prSet presAssocID="{C5E81A41-7A6F-4FA5-9DF8-DDB6CD4B706E}" presName="sibTrans" presStyleCnt="0"/>
      <dgm:spPr/>
    </dgm:pt>
    <dgm:pt modelId="{F06096F7-3E88-46EF-82C3-183D2B54F386}" type="pres">
      <dgm:prSet presAssocID="{96DBCBD2-A544-472D-BE50-D2D39B4AD658}" presName="compNode" presStyleCnt="0"/>
      <dgm:spPr/>
    </dgm:pt>
    <dgm:pt modelId="{BFB815E2-87FB-41D0-9FDE-F8D6D6C2C034}" type="pres">
      <dgm:prSet presAssocID="{96DBCBD2-A544-472D-BE50-D2D39B4AD658}" presName="iconBgRect" presStyleLbl="bgShp" presStyleIdx="5" presStyleCnt="10"/>
      <dgm:spPr>
        <a:prstGeom prst="round2DiagRect">
          <a:avLst>
            <a:gd name="adj1" fmla="val 29727"/>
            <a:gd name="adj2" fmla="val 0"/>
          </a:avLst>
        </a:prstGeom>
      </dgm:spPr>
    </dgm:pt>
    <dgm:pt modelId="{8BB67211-5C10-4D8E-90BB-D54B1367D298}" type="pres">
      <dgm:prSet presAssocID="{96DBCBD2-A544-472D-BE50-D2D39B4AD658}" presName="iconRect" presStyleLbl="node1" presStyleIdx="5" presStyleCnt="10"/>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Ribbon"/>
        </a:ext>
      </dgm:extLst>
    </dgm:pt>
    <dgm:pt modelId="{A9AF46B4-A7E7-4617-A526-3717E4627207}" type="pres">
      <dgm:prSet presAssocID="{96DBCBD2-A544-472D-BE50-D2D39B4AD658}" presName="spaceRect" presStyleCnt="0"/>
      <dgm:spPr/>
    </dgm:pt>
    <dgm:pt modelId="{2F54BB93-AB29-4C83-899A-DD88A663ABBD}" type="pres">
      <dgm:prSet presAssocID="{96DBCBD2-A544-472D-BE50-D2D39B4AD658}" presName="textRect" presStyleLbl="revTx" presStyleIdx="5" presStyleCnt="10">
        <dgm:presLayoutVars>
          <dgm:chMax val="1"/>
          <dgm:chPref val="1"/>
        </dgm:presLayoutVars>
      </dgm:prSet>
      <dgm:spPr/>
    </dgm:pt>
    <dgm:pt modelId="{F1CBAC95-0844-4DC8-B599-66B16D3D92A7}" type="pres">
      <dgm:prSet presAssocID="{6EDA0A1C-BCBB-4651-9592-C424A7A8CFDA}" presName="sibTrans" presStyleCnt="0"/>
      <dgm:spPr/>
    </dgm:pt>
    <dgm:pt modelId="{A74059E8-D3A4-4592-8372-E15B015E82C5}" type="pres">
      <dgm:prSet presAssocID="{39D47DB8-50F7-4AE2-8F97-27B6B3E10163}" presName="compNode" presStyleCnt="0"/>
      <dgm:spPr/>
    </dgm:pt>
    <dgm:pt modelId="{3115645F-98C6-4576-92D6-884791F9A87D}" type="pres">
      <dgm:prSet presAssocID="{39D47DB8-50F7-4AE2-8F97-27B6B3E10163}" presName="iconBgRect" presStyleLbl="bgShp" presStyleIdx="6" presStyleCnt="10"/>
      <dgm:spPr>
        <a:prstGeom prst="round2DiagRect">
          <a:avLst>
            <a:gd name="adj1" fmla="val 29727"/>
            <a:gd name="adj2" fmla="val 0"/>
          </a:avLst>
        </a:prstGeom>
      </dgm:spPr>
    </dgm:pt>
    <dgm:pt modelId="{99082D3A-EE20-4137-A900-BC75AF5526BB}" type="pres">
      <dgm:prSet presAssocID="{39D47DB8-50F7-4AE2-8F97-27B6B3E10163}" presName="iconRect" presStyleLbl="node1" presStyleIdx="6" presStyleCnt="10"/>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a:noFill/>
        </a:ln>
      </dgm:spPr>
      <dgm:extLst>
        <a:ext uri="{E40237B7-FDA0-4F09-8148-C483321AD2D9}">
          <dgm14:cNvPr xmlns:dgm14="http://schemas.microsoft.com/office/drawing/2010/diagram" id="0" name="" descr="No sign with solid fill"/>
        </a:ext>
      </dgm:extLst>
    </dgm:pt>
    <dgm:pt modelId="{C68AC173-AB84-493F-B7CD-DA818B1BBF67}" type="pres">
      <dgm:prSet presAssocID="{39D47DB8-50F7-4AE2-8F97-27B6B3E10163}" presName="spaceRect" presStyleCnt="0"/>
      <dgm:spPr/>
    </dgm:pt>
    <dgm:pt modelId="{466A152B-CD04-4139-93F7-C20027D26B61}" type="pres">
      <dgm:prSet presAssocID="{39D47DB8-50F7-4AE2-8F97-27B6B3E10163}" presName="textRect" presStyleLbl="revTx" presStyleIdx="6" presStyleCnt="10">
        <dgm:presLayoutVars>
          <dgm:chMax val="1"/>
          <dgm:chPref val="1"/>
        </dgm:presLayoutVars>
      </dgm:prSet>
      <dgm:spPr/>
    </dgm:pt>
    <dgm:pt modelId="{4FC38FA2-145C-40E3-A5A6-D5F767C389CA}" type="pres">
      <dgm:prSet presAssocID="{A4AE2AB0-5BAA-4D86-8836-18ECBD0EFE7E}" presName="sibTrans" presStyleCnt="0"/>
      <dgm:spPr/>
    </dgm:pt>
    <dgm:pt modelId="{4FF02F25-23DC-41A1-8AD7-55AC697F362B}" type="pres">
      <dgm:prSet presAssocID="{6480A3D2-4983-4DEB-86D0-1B83383EE84A}" presName="compNode" presStyleCnt="0"/>
      <dgm:spPr/>
    </dgm:pt>
    <dgm:pt modelId="{181A24AD-1D92-4F4F-9BE9-2C2E3193A54D}" type="pres">
      <dgm:prSet presAssocID="{6480A3D2-4983-4DEB-86D0-1B83383EE84A}" presName="iconBgRect" presStyleLbl="bgShp" presStyleIdx="7" presStyleCnt="10"/>
      <dgm:spPr>
        <a:prstGeom prst="round2DiagRect">
          <a:avLst>
            <a:gd name="adj1" fmla="val 29727"/>
            <a:gd name="adj2" fmla="val 0"/>
          </a:avLst>
        </a:prstGeom>
      </dgm:spPr>
    </dgm:pt>
    <dgm:pt modelId="{A3A8F41C-1F06-4140-8F40-D2C5AFE48BD4}" type="pres">
      <dgm:prSet presAssocID="{6480A3D2-4983-4DEB-86D0-1B83383EE84A}" presName="iconRect" presStyleLbl="node1" presStyleIdx="7" presStyleCnt="10"/>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Eye"/>
        </a:ext>
      </dgm:extLst>
    </dgm:pt>
    <dgm:pt modelId="{0AA333F2-6D82-4392-A7F2-DABB2AF61871}" type="pres">
      <dgm:prSet presAssocID="{6480A3D2-4983-4DEB-86D0-1B83383EE84A}" presName="spaceRect" presStyleCnt="0"/>
      <dgm:spPr/>
    </dgm:pt>
    <dgm:pt modelId="{E47FC4C0-49B2-45A3-BD66-518EEC10F5B3}" type="pres">
      <dgm:prSet presAssocID="{6480A3D2-4983-4DEB-86D0-1B83383EE84A}" presName="textRect" presStyleLbl="revTx" presStyleIdx="7" presStyleCnt="10">
        <dgm:presLayoutVars>
          <dgm:chMax val="1"/>
          <dgm:chPref val="1"/>
        </dgm:presLayoutVars>
      </dgm:prSet>
      <dgm:spPr/>
    </dgm:pt>
    <dgm:pt modelId="{CCA9BC69-508A-4C0E-91E6-A30EBB6A513E}" type="pres">
      <dgm:prSet presAssocID="{2C683482-1FD3-4B8B-B32A-DA426651B146}" presName="sibTrans" presStyleCnt="0"/>
      <dgm:spPr/>
    </dgm:pt>
    <dgm:pt modelId="{9702A661-5D3A-454E-9F9D-E6A5831F98F9}" type="pres">
      <dgm:prSet presAssocID="{60705ACA-6D6B-4425-ABA2-6E38E8F1F93C}" presName="compNode" presStyleCnt="0"/>
      <dgm:spPr/>
    </dgm:pt>
    <dgm:pt modelId="{842846AF-0F83-4BE3-8078-E40686D784B5}" type="pres">
      <dgm:prSet presAssocID="{60705ACA-6D6B-4425-ABA2-6E38E8F1F93C}" presName="iconBgRect" presStyleLbl="bgShp" presStyleIdx="8" presStyleCnt="10"/>
      <dgm:spPr>
        <a:prstGeom prst="round2DiagRect">
          <a:avLst>
            <a:gd name="adj1" fmla="val 29727"/>
            <a:gd name="adj2" fmla="val 0"/>
          </a:avLst>
        </a:prstGeom>
      </dgm:spPr>
    </dgm:pt>
    <dgm:pt modelId="{03326B2F-DD69-4F2B-8252-B494E6AA6B24}" type="pres">
      <dgm:prSet presAssocID="{60705ACA-6D6B-4425-ABA2-6E38E8F1F93C}" presName="iconRect" presStyleLbl="node1" presStyleIdx="8" presStyleCnt="10"/>
      <dgm:spPr>
        <a:blipFill>
          <a:blip xmlns:r="http://schemas.openxmlformats.org/officeDocument/2006/relationships" r:embed="rId17">
            <a:extLst>
              <a:ext uri="{96DAC541-7B7A-43D3-8B79-37D633B846F1}">
                <asvg:svgBlip xmlns:asvg="http://schemas.microsoft.com/office/drawing/2016/SVG/main" r:embed="rId18"/>
              </a:ext>
            </a:extLst>
          </a:blip>
          <a:srcRect/>
          <a:stretch>
            <a:fillRect/>
          </a:stretch>
        </a:blipFill>
        <a:ln>
          <a:noFill/>
        </a:ln>
      </dgm:spPr>
      <dgm:extLst>
        <a:ext uri="{E40237B7-FDA0-4F09-8148-C483321AD2D9}">
          <dgm14:cNvPr xmlns:dgm14="http://schemas.microsoft.com/office/drawing/2010/diagram" id="0" name="" descr="Heart lock with solid fill"/>
        </a:ext>
      </dgm:extLst>
    </dgm:pt>
    <dgm:pt modelId="{601C6CEC-2BF9-4494-9A6B-8C6435A303A1}" type="pres">
      <dgm:prSet presAssocID="{60705ACA-6D6B-4425-ABA2-6E38E8F1F93C}" presName="spaceRect" presStyleCnt="0"/>
      <dgm:spPr/>
    </dgm:pt>
    <dgm:pt modelId="{5CB69123-0F82-4C7B-8D53-B60DDA208B75}" type="pres">
      <dgm:prSet presAssocID="{60705ACA-6D6B-4425-ABA2-6E38E8F1F93C}" presName="textRect" presStyleLbl="revTx" presStyleIdx="8" presStyleCnt="10">
        <dgm:presLayoutVars>
          <dgm:chMax val="1"/>
          <dgm:chPref val="1"/>
        </dgm:presLayoutVars>
      </dgm:prSet>
      <dgm:spPr/>
    </dgm:pt>
    <dgm:pt modelId="{254E0263-B503-4BBA-A7FE-F86D87EC3050}" type="pres">
      <dgm:prSet presAssocID="{8185BE24-76BE-4185-AFD9-D98B45DD19ED}" presName="sibTrans" presStyleCnt="0"/>
      <dgm:spPr/>
    </dgm:pt>
    <dgm:pt modelId="{C1BB1499-9698-465E-A6F4-B15ABB7A719D}" type="pres">
      <dgm:prSet presAssocID="{9C1DD3D0-A820-44A1-BC6A-3086C895A947}" presName="compNode" presStyleCnt="0"/>
      <dgm:spPr/>
    </dgm:pt>
    <dgm:pt modelId="{2036AB52-9D21-4241-82E3-19CD35B2E2C9}" type="pres">
      <dgm:prSet presAssocID="{9C1DD3D0-A820-44A1-BC6A-3086C895A947}" presName="iconBgRect" presStyleLbl="bgShp" presStyleIdx="9" presStyleCnt="10"/>
      <dgm:spPr>
        <a:prstGeom prst="round2DiagRect">
          <a:avLst>
            <a:gd name="adj1" fmla="val 29727"/>
            <a:gd name="adj2" fmla="val 0"/>
          </a:avLst>
        </a:prstGeom>
      </dgm:spPr>
    </dgm:pt>
    <dgm:pt modelId="{584EDA7C-0A26-4113-85A5-F903B2F81E00}" type="pres">
      <dgm:prSet presAssocID="{9C1DD3D0-A820-44A1-BC6A-3086C895A947}" presName="iconRect" presStyleLbl="node1" presStyleIdx="9" presStyleCnt="10"/>
      <dgm:spPr>
        <a:blipFill>
          <a:blip xmlns:r="http://schemas.openxmlformats.org/officeDocument/2006/relationships" r:embed="rId19">
            <a:extLst>
              <a:ext uri="{96DAC541-7B7A-43D3-8B79-37D633B846F1}">
                <asvg:svgBlip xmlns:asvg="http://schemas.microsoft.com/office/drawing/2016/SVG/main" r:embed="rId20"/>
              </a:ext>
            </a:extLst>
          </a:blip>
          <a:srcRect/>
          <a:stretch>
            <a:fillRect/>
          </a:stretch>
        </a:blipFill>
        <a:ln>
          <a:noFill/>
        </a:ln>
      </dgm:spPr>
      <dgm:extLst>
        <a:ext uri="{E40237B7-FDA0-4F09-8148-C483321AD2D9}">
          <dgm14:cNvPr xmlns:dgm14="http://schemas.microsoft.com/office/drawing/2010/diagram" id="0" name="" descr="Cheers outline"/>
        </a:ext>
      </dgm:extLst>
    </dgm:pt>
    <dgm:pt modelId="{3AF317B1-4AE0-45DA-A8CC-93651E12D0AB}" type="pres">
      <dgm:prSet presAssocID="{9C1DD3D0-A820-44A1-BC6A-3086C895A947}" presName="spaceRect" presStyleCnt="0"/>
      <dgm:spPr/>
    </dgm:pt>
    <dgm:pt modelId="{0CDF5DE5-07AC-44BB-B8ED-8F6D75A9A80A}" type="pres">
      <dgm:prSet presAssocID="{9C1DD3D0-A820-44A1-BC6A-3086C895A947}" presName="textRect" presStyleLbl="revTx" presStyleIdx="9" presStyleCnt="10">
        <dgm:presLayoutVars>
          <dgm:chMax val="1"/>
          <dgm:chPref val="1"/>
        </dgm:presLayoutVars>
      </dgm:prSet>
      <dgm:spPr/>
    </dgm:pt>
  </dgm:ptLst>
  <dgm:cxnLst>
    <dgm:cxn modelId="{AED16806-DB5E-4015-9F2A-9096FC192E23}" type="presOf" srcId="{9C1DD3D0-A820-44A1-BC6A-3086C895A947}" destId="{0CDF5DE5-07AC-44BB-B8ED-8F6D75A9A80A}" srcOrd="0" destOrd="0" presId="urn:microsoft.com/office/officeart/2018/5/layout/IconLeafLabelList"/>
    <dgm:cxn modelId="{2218F40A-B867-4988-9741-1C513368B9AA}" srcId="{CC5A00AC-B3D3-4EA5-A240-E5B0DE196D63}" destId="{96DBCBD2-A544-472D-BE50-D2D39B4AD658}" srcOrd="5" destOrd="0" parTransId="{1A7DDEE1-2818-471D-962E-7430A200B6FA}" sibTransId="{6EDA0A1C-BCBB-4651-9592-C424A7A8CFDA}"/>
    <dgm:cxn modelId="{3F12E413-8393-4D55-9463-29B409E990D0}" srcId="{CC5A00AC-B3D3-4EA5-A240-E5B0DE196D63}" destId="{6480A3D2-4983-4DEB-86D0-1B83383EE84A}" srcOrd="7" destOrd="0" parTransId="{014C1DAD-942A-4633-868C-EA2B7CDFA30C}" sibTransId="{2C683482-1FD3-4B8B-B32A-DA426651B146}"/>
    <dgm:cxn modelId="{7CB00918-5962-4305-A60D-FBE39E8CDDD8}" srcId="{CC5A00AC-B3D3-4EA5-A240-E5B0DE196D63}" destId="{4A019716-40E8-4C1B-AEA8-365BB9833975}" srcOrd="3" destOrd="0" parTransId="{9A7BF779-0BF2-4A92-A89B-EC511917BF79}" sibTransId="{45F91B0C-090B-4B68-BC50-AFF0BC61A78A}"/>
    <dgm:cxn modelId="{86043923-E7BB-4798-AB5D-BAD40F3E2CE9}" type="presOf" srcId="{E900508B-D622-4790-BBAF-562D5F920DEF}" destId="{6203D266-8B2E-4BCE-9346-66F0121F9562}" srcOrd="0" destOrd="0" presId="urn:microsoft.com/office/officeart/2018/5/layout/IconLeafLabelList"/>
    <dgm:cxn modelId="{A3CCF334-DCD6-44F5-9693-D8078637CDC8}" type="presOf" srcId="{80CCDF24-CC7F-4AA1-9ADF-F5284DA3A0EB}" destId="{6F4A6F0C-B80E-48C8-B7C6-D82D659C183F}" srcOrd="0" destOrd="0" presId="urn:microsoft.com/office/officeart/2018/5/layout/IconLeafLabelList"/>
    <dgm:cxn modelId="{E9E2F160-3715-4CD8-81E6-D2254061ACCD}" type="presOf" srcId="{CC5A00AC-B3D3-4EA5-A240-E5B0DE196D63}" destId="{32057A94-7F49-46A8-AA39-DA832D7604BD}" srcOrd="0" destOrd="0" presId="urn:microsoft.com/office/officeart/2018/5/layout/IconLeafLabelList"/>
    <dgm:cxn modelId="{C322006E-7E2B-45C4-8B1D-BC56CB16A6EE}" srcId="{CC5A00AC-B3D3-4EA5-A240-E5B0DE196D63}" destId="{2A206058-5C3B-4080-9826-EC8465E8AC12}" srcOrd="2" destOrd="0" parTransId="{84CBF146-3DB8-4AC7-80FA-F05F669C90A3}" sibTransId="{11B83081-DB24-40CB-BE92-6C4EF816ABD1}"/>
    <dgm:cxn modelId="{15EDEE79-1036-416F-80A1-B836C1473EF5}" type="presOf" srcId="{39D47DB8-50F7-4AE2-8F97-27B6B3E10163}" destId="{466A152B-CD04-4139-93F7-C20027D26B61}" srcOrd="0" destOrd="0" presId="urn:microsoft.com/office/officeart/2018/5/layout/IconLeafLabelList"/>
    <dgm:cxn modelId="{57A0FD7B-ACAE-47AC-955C-4E5DEA3F58DE}" srcId="{CC5A00AC-B3D3-4EA5-A240-E5B0DE196D63}" destId="{80CCDF24-CC7F-4AA1-9ADF-F5284DA3A0EB}" srcOrd="4" destOrd="0" parTransId="{BBA62286-71C8-4B83-828D-BD3D0E7BBB41}" sibTransId="{C5E81A41-7A6F-4FA5-9DF8-DDB6CD4B706E}"/>
    <dgm:cxn modelId="{A98A087C-E641-47A8-A2D1-357D07CE9D49}" srcId="{CC5A00AC-B3D3-4EA5-A240-E5B0DE196D63}" destId="{9C1DD3D0-A820-44A1-BC6A-3086C895A947}" srcOrd="9" destOrd="0" parTransId="{77FDC632-6964-407A-8459-E9E51713EBF8}" sibTransId="{BBD43273-6B51-4FD5-98B1-B984D445D380}"/>
    <dgm:cxn modelId="{A997597E-6351-4593-8B0B-D6D87ED7EB06}" type="presOf" srcId="{4A019716-40E8-4C1B-AEA8-365BB9833975}" destId="{07D984C4-07F7-45D0-AB50-5111445202D6}" srcOrd="0" destOrd="0" presId="urn:microsoft.com/office/officeart/2018/5/layout/IconLeafLabelList"/>
    <dgm:cxn modelId="{D0070E7F-5764-4DDA-A72F-685EA8A790B5}" type="presOf" srcId="{6480A3D2-4983-4DEB-86D0-1B83383EE84A}" destId="{E47FC4C0-49B2-45A3-BD66-518EEC10F5B3}" srcOrd="0" destOrd="0" presId="urn:microsoft.com/office/officeart/2018/5/layout/IconLeafLabelList"/>
    <dgm:cxn modelId="{746D0682-EC50-421B-B8A4-C51584EEF462}" type="presOf" srcId="{2A206058-5C3B-4080-9826-EC8465E8AC12}" destId="{A4EC99D6-9420-46AD-97C0-2AC97F1C641A}" srcOrd="0" destOrd="0" presId="urn:microsoft.com/office/officeart/2018/5/layout/IconLeafLabelList"/>
    <dgm:cxn modelId="{3F8C03A0-E322-41A9-996C-4D529E2D9DE4}" srcId="{CC5A00AC-B3D3-4EA5-A240-E5B0DE196D63}" destId="{E900508B-D622-4790-BBAF-562D5F920DEF}" srcOrd="0" destOrd="0" parTransId="{E8AD967A-908F-45DC-8A22-F982A6D49523}" sibTransId="{F160F8B3-C22C-4226-978F-32464EC20ADE}"/>
    <dgm:cxn modelId="{30D060A3-D6F3-48C3-AA7A-D46AF2046723}" type="presOf" srcId="{60705ACA-6D6B-4425-ABA2-6E38E8F1F93C}" destId="{5CB69123-0F82-4C7B-8D53-B60DDA208B75}" srcOrd="0" destOrd="0" presId="urn:microsoft.com/office/officeart/2018/5/layout/IconLeafLabelList"/>
    <dgm:cxn modelId="{B8E5C1A8-5ECC-4896-A8BE-25CA00519A23}" type="presOf" srcId="{96DBCBD2-A544-472D-BE50-D2D39B4AD658}" destId="{2F54BB93-AB29-4C83-899A-DD88A663ABBD}" srcOrd="0" destOrd="0" presId="urn:microsoft.com/office/officeart/2018/5/layout/IconLeafLabelList"/>
    <dgm:cxn modelId="{F79226AD-A3CB-4617-A68A-6A01F6FF0174}" type="presOf" srcId="{2F9D5A99-AAB7-48D1-AB61-310E6FE92681}" destId="{3F5B98D7-8E19-4A20-8B43-96B9698E7C94}" srcOrd="0" destOrd="0" presId="urn:microsoft.com/office/officeart/2018/5/layout/IconLeafLabelList"/>
    <dgm:cxn modelId="{92F0B3C8-1ECF-463B-B1BF-2837A28B4AA3}" srcId="{CC5A00AC-B3D3-4EA5-A240-E5B0DE196D63}" destId="{60705ACA-6D6B-4425-ABA2-6E38E8F1F93C}" srcOrd="8" destOrd="0" parTransId="{A81431F6-5F89-4DEC-9DA1-96EA1E408E6B}" sibTransId="{8185BE24-76BE-4185-AFD9-D98B45DD19ED}"/>
    <dgm:cxn modelId="{B01155DC-ADFD-4285-9F65-4129F05C391F}" srcId="{CC5A00AC-B3D3-4EA5-A240-E5B0DE196D63}" destId="{2F9D5A99-AAB7-48D1-AB61-310E6FE92681}" srcOrd="1" destOrd="0" parTransId="{B354913C-61D9-4EA6-8EE4-7DE7E2B7B7F6}" sibTransId="{947C7323-394E-4828-8F78-441D70182D99}"/>
    <dgm:cxn modelId="{825C41FE-D6E3-4EB6-A735-E298AF46D814}" srcId="{CC5A00AC-B3D3-4EA5-A240-E5B0DE196D63}" destId="{39D47DB8-50F7-4AE2-8F97-27B6B3E10163}" srcOrd="6" destOrd="0" parTransId="{1608B963-A70D-4689-9E1C-6D1EA4133C62}" sibTransId="{A4AE2AB0-5BAA-4D86-8836-18ECBD0EFE7E}"/>
    <dgm:cxn modelId="{BA244CC8-9D94-4AC5-A1AA-E149CE451A6E}" type="presParOf" srcId="{32057A94-7F49-46A8-AA39-DA832D7604BD}" destId="{CDD55BCD-46AA-460B-93D9-0567287D6D0F}" srcOrd="0" destOrd="0" presId="urn:microsoft.com/office/officeart/2018/5/layout/IconLeafLabelList"/>
    <dgm:cxn modelId="{158FEC22-D3B2-4824-9E2A-08E1C6A004E4}" type="presParOf" srcId="{CDD55BCD-46AA-460B-93D9-0567287D6D0F}" destId="{DB2E12DE-3D84-45CA-8191-F9F16A62C7AC}" srcOrd="0" destOrd="0" presId="urn:microsoft.com/office/officeart/2018/5/layout/IconLeafLabelList"/>
    <dgm:cxn modelId="{3BA10109-2949-4EDF-882E-4FDB4CB44E00}" type="presParOf" srcId="{CDD55BCD-46AA-460B-93D9-0567287D6D0F}" destId="{915BBA55-607D-4BCA-965D-0EE35BD55949}" srcOrd="1" destOrd="0" presId="urn:microsoft.com/office/officeart/2018/5/layout/IconLeafLabelList"/>
    <dgm:cxn modelId="{F4D5150F-A75C-46D5-B70D-70AD87A3E888}" type="presParOf" srcId="{CDD55BCD-46AA-460B-93D9-0567287D6D0F}" destId="{46CFE0A7-67B1-4541-9EE3-FC2A83B0339A}" srcOrd="2" destOrd="0" presId="urn:microsoft.com/office/officeart/2018/5/layout/IconLeafLabelList"/>
    <dgm:cxn modelId="{5B39A3A5-D928-49BB-956B-B943481DCB62}" type="presParOf" srcId="{CDD55BCD-46AA-460B-93D9-0567287D6D0F}" destId="{6203D266-8B2E-4BCE-9346-66F0121F9562}" srcOrd="3" destOrd="0" presId="urn:microsoft.com/office/officeart/2018/5/layout/IconLeafLabelList"/>
    <dgm:cxn modelId="{2A6A4E82-B6E7-4239-A76C-96416C9B2D4B}" type="presParOf" srcId="{32057A94-7F49-46A8-AA39-DA832D7604BD}" destId="{DB672D5C-DDA2-4FD5-85C1-EE9935AD0B92}" srcOrd="1" destOrd="0" presId="urn:microsoft.com/office/officeart/2018/5/layout/IconLeafLabelList"/>
    <dgm:cxn modelId="{20282E88-D8B7-4577-B591-8D83D03A40ED}" type="presParOf" srcId="{32057A94-7F49-46A8-AA39-DA832D7604BD}" destId="{20B1CB7B-4DFE-4639-AF50-FE7CF32C3307}" srcOrd="2" destOrd="0" presId="urn:microsoft.com/office/officeart/2018/5/layout/IconLeafLabelList"/>
    <dgm:cxn modelId="{DE610393-7806-4B67-861F-180EC3640B9F}" type="presParOf" srcId="{20B1CB7B-4DFE-4639-AF50-FE7CF32C3307}" destId="{A2975BCE-EB29-43F1-AD27-B06FF535FA50}" srcOrd="0" destOrd="0" presId="urn:microsoft.com/office/officeart/2018/5/layout/IconLeafLabelList"/>
    <dgm:cxn modelId="{446250A2-415B-43E7-92C6-BF6D21385D77}" type="presParOf" srcId="{20B1CB7B-4DFE-4639-AF50-FE7CF32C3307}" destId="{61DE95A1-D52C-4DE0-BE71-C5C94C63B163}" srcOrd="1" destOrd="0" presId="urn:microsoft.com/office/officeart/2018/5/layout/IconLeafLabelList"/>
    <dgm:cxn modelId="{A6C70333-F9B9-489D-94FA-48E012C7970E}" type="presParOf" srcId="{20B1CB7B-4DFE-4639-AF50-FE7CF32C3307}" destId="{70E0B9D5-18DA-4B89-B2A9-B4735D2AE654}" srcOrd="2" destOrd="0" presId="urn:microsoft.com/office/officeart/2018/5/layout/IconLeafLabelList"/>
    <dgm:cxn modelId="{9E80FE58-EB2C-4BFA-9976-5C1A8DA0316A}" type="presParOf" srcId="{20B1CB7B-4DFE-4639-AF50-FE7CF32C3307}" destId="{3F5B98D7-8E19-4A20-8B43-96B9698E7C94}" srcOrd="3" destOrd="0" presId="urn:microsoft.com/office/officeart/2018/5/layout/IconLeafLabelList"/>
    <dgm:cxn modelId="{C5AA7CF0-1A55-4F1E-86D6-02961CE0FE3D}" type="presParOf" srcId="{32057A94-7F49-46A8-AA39-DA832D7604BD}" destId="{0C74C834-9300-4A4E-8782-ACEC9526F6A3}" srcOrd="3" destOrd="0" presId="urn:microsoft.com/office/officeart/2018/5/layout/IconLeafLabelList"/>
    <dgm:cxn modelId="{5D2549B3-05D3-421C-A4E7-9C2FE73672C0}" type="presParOf" srcId="{32057A94-7F49-46A8-AA39-DA832D7604BD}" destId="{67DCC4B8-8AD5-418E-B0B4-6018E903079A}" srcOrd="4" destOrd="0" presId="urn:microsoft.com/office/officeart/2018/5/layout/IconLeafLabelList"/>
    <dgm:cxn modelId="{8E97CB8C-0856-4DA0-8EB5-DE967E053308}" type="presParOf" srcId="{67DCC4B8-8AD5-418E-B0B4-6018E903079A}" destId="{367D1644-023D-40A4-8E7B-17F3652508F6}" srcOrd="0" destOrd="0" presId="urn:microsoft.com/office/officeart/2018/5/layout/IconLeafLabelList"/>
    <dgm:cxn modelId="{A4F83E13-DB78-4AFC-AB62-064C2C735BE8}" type="presParOf" srcId="{67DCC4B8-8AD5-418E-B0B4-6018E903079A}" destId="{EB08AEBD-0116-4A60-ABB0-E08138649EB2}" srcOrd="1" destOrd="0" presId="urn:microsoft.com/office/officeart/2018/5/layout/IconLeafLabelList"/>
    <dgm:cxn modelId="{7C0B2BA7-F431-43A8-9956-2679B823CC72}" type="presParOf" srcId="{67DCC4B8-8AD5-418E-B0B4-6018E903079A}" destId="{DFCAA870-8A0B-47AB-991F-F16F54913FA6}" srcOrd="2" destOrd="0" presId="urn:microsoft.com/office/officeart/2018/5/layout/IconLeafLabelList"/>
    <dgm:cxn modelId="{251C2E61-FA4F-4198-8780-C0EC5A53E6E6}" type="presParOf" srcId="{67DCC4B8-8AD5-418E-B0B4-6018E903079A}" destId="{A4EC99D6-9420-46AD-97C0-2AC97F1C641A}" srcOrd="3" destOrd="0" presId="urn:microsoft.com/office/officeart/2018/5/layout/IconLeafLabelList"/>
    <dgm:cxn modelId="{169F0F30-E9B6-446B-9727-2BE42C42F572}" type="presParOf" srcId="{32057A94-7F49-46A8-AA39-DA832D7604BD}" destId="{9909B749-3A46-4406-A7E6-D613D60B1991}" srcOrd="5" destOrd="0" presId="urn:microsoft.com/office/officeart/2018/5/layout/IconLeafLabelList"/>
    <dgm:cxn modelId="{8AB6F80D-87BA-42BE-9C28-8B3BB91FC73E}" type="presParOf" srcId="{32057A94-7F49-46A8-AA39-DA832D7604BD}" destId="{E299ACE2-93C2-4DF5-A5F8-D57D234A6D71}" srcOrd="6" destOrd="0" presId="urn:microsoft.com/office/officeart/2018/5/layout/IconLeafLabelList"/>
    <dgm:cxn modelId="{D30357E2-C15A-46E9-B40D-6E1E7A02A85F}" type="presParOf" srcId="{E299ACE2-93C2-4DF5-A5F8-D57D234A6D71}" destId="{D3F7FAB6-8C4E-4C90-A637-BD1D79297F33}" srcOrd="0" destOrd="0" presId="urn:microsoft.com/office/officeart/2018/5/layout/IconLeafLabelList"/>
    <dgm:cxn modelId="{57C85AC1-C29E-478E-82A8-5A6DCCBE10B7}" type="presParOf" srcId="{E299ACE2-93C2-4DF5-A5F8-D57D234A6D71}" destId="{D3636EEA-8423-4972-8867-7805DAD4316E}" srcOrd="1" destOrd="0" presId="urn:microsoft.com/office/officeart/2018/5/layout/IconLeafLabelList"/>
    <dgm:cxn modelId="{969971AC-7345-49EF-BEDF-5E345CEA1983}" type="presParOf" srcId="{E299ACE2-93C2-4DF5-A5F8-D57D234A6D71}" destId="{B3DE5F96-C45E-4504-B913-8E16738FCF02}" srcOrd="2" destOrd="0" presId="urn:microsoft.com/office/officeart/2018/5/layout/IconLeafLabelList"/>
    <dgm:cxn modelId="{891BEBB7-2D86-415E-BB41-636FEC26EAB7}" type="presParOf" srcId="{E299ACE2-93C2-4DF5-A5F8-D57D234A6D71}" destId="{07D984C4-07F7-45D0-AB50-5111445202D6}" srcOrd="3" destOrd="0" presId="urn:microsoft.com/office/officeart/2018/5/layout/IconLeafLabelList"/>
    <dgm:cxn modelId="{2B25AC44-6ACC-4654-A2F8-6AACBA36E81E}" type="presParOf" srcId="{32057A94-7F49-46A8-AA39-DA832D7604BD}" destId="{C13F2344-CA7E-4796-9776-3614C2CE9C28}" srcOrd="7" destOrd="0" presId="urn:microsoft.com/office/officeart/2018/5/layout/IconLeafLabelList"/>
    <dgm:cxn modelId="{3D17F892-2BC4-44D9-82B2-1BCB72262CFD}" type="presParOf" srcId="{32057A94-7F49-46A8-AA39-DA832D7604BD}" destId="{814CC082-FAE5-45D5-90CF-0B4E29E75522}" srcOrd="8" destOrd="0" presId="urn:microsoft.com/office/officeart/2018/5/layout/IconLeafLabelList"/>
    <dgm:cxn modelId="{18DF68F7-AAB9-456B-AFBE-071B52E998B3}" type="presParOf" srcId="{814CC082-FAE5-45D5-90CF-0B4E29E75522}" destId="{82ED65E8-42BB-471E-8852-74EEFBE8284B}" srcOrd="0" destOrd="0" presId="urn:microsoft.com/office/officeart/2018/5/layout/IconLeafLabelList"/>
    <dgm:cxn modelId="{FBA6166C-8A72-4085-BCD8-129D423DAA03}" type="presParOf" srcId="{814CC082-FAE5-45D5-90CF-0B4E29E75522}" destId="{AC5B0097-6BC6-4F2B-894C-3C0444B35309}" srcOrd="1" destOrd="0" presId="urn:microsoft.com/office/officeart/2018/5/layout/IconLeafLabelList"/>
    <dgm:cxn modelId="{636F982D-2022-4492-9376-4F53128C79AD}" type="presParOf" srcId="{814CC082-FAE5-45D5-90CF-0B4E29E75522}" destId="{EDD87941-E879-4D79-B297-00F5ABADEDA4}" srcOrd="2" destOrd="0" presId="urn:microsoft.com/office/officeart/2018/5/layout/IconLeafLabelList"/>
    <dgm:cxn modelId="{2000EA62-B67A-4581-B068-98F783A5FC66}" type="presParOf" srcId="{814CC082-FAE5-45D5-90CF-0B4E29E75522}" destId="{6F4A6F0C-B80E-48C8-B7C6-D82D659C183F}" srcOrd="3" destOrd="0" presId="urn:microsoft.com/office/officeart/2018/5/layout/IconLeafLabelList"/>
    <dgm:cxn modelId="{4E729BCF-DC0A-4A70-93C2-E42E0AA7FF36}" type="presParOf" srcId="{32057A94-7F49-46A8-AA39-DA832D7604BD}" destId="{A11C04BD-2942-448F-B73A-91E67645B64A}" srcOrd="9" destOrd="0" presId="urn:microsoft.com/office/officeart/2018/5/layout/IconLeafLabelList"/>
    <dgm:cxn modelId="{5BF093BB-ABFE-4DD8-96BE-F888023A6CCE}" type="presParOf" srcId="{32057A94-7F49-46A8-AA39-DA832D7604BD}" destId="{F06096F7-3E88-46EF-82C3-183D2B54F386}" srcOrd="10" destOrd="0" presId="urn:microsoft.com/office/officeart/2018/5/layout/IconLeafLabelList"/>
    <dgm:cxn modelId="{5DF098A6-19E0-4D57-BB0C-1D2B915D732D}" type="presParOf" srcId="{F06096F7-3E88-46EF-82C3-183D2B54F386}" destId="{BFB815E2-87FB-41D0-9FDE-F8D6D6C2C034}" srcOrd="0" destOrd="0" presId="urn:microsoft.com/office/officeart/2018/5/layout/IconLeafLabelList"/>
    <dgm:cxn modelId="{EC5B3BCE-8192-47D3-B12A-8E4B4CD1A8CE}" type="presParOf" srcId="{F06096F7-3E88-46EF-82C3-183D2B54F386}" destId="{8BB67211-5C10-4D8E-90BB-D54B1367D298}" srcOrd="1" destOrd="0" presId="urn:microsoft.com/office/officeart/2018/5/layout/IconLeafLabelList"/>
    <dgm:cxn modelId="{D1DC89FC-FAF8-4882-9D17-B1AD094FFFA8}" type="presParOf" srcId="{F06096F7-3E88-46EF-82C3-183D2B54F386}" destId="{A9AF46B4-A7E7-4617-A526-3717E4627207}" srcOrd="2" destOrd="0" presId="urn:microsoft.com/office/officeart/2018/5/layout/IconLeafLabelList"/>
    <dgm:cxn modelId="{39C51B3C-73F9-41BC-A7A1-04B48600AB3A}" type="presParOf" srcId="{F06096F7-3E88-46EF-82C3-183D2B54F386}" destId="{2F54BB93-AB29-4C83-899A-DD88A663ABBD}" srcOrd="3" destOrd="0" presId="urn:microsoft.com/office/officeart/2018/5/layout/IconLeafLabelList"/>
    <dgm:cxn modelId="{B40CF5FD-965D-4CE5-8AAB-A4A8E37A6B0B}" type="presParOf" srcId="{32057A94-7F49-46A8-AA39-DA832D7604BD}" destId="{F1CBAC95-0844-4DC8-B599-66B16D3D92A7}" srcOrd="11" destOrd="0" presId="urn:microsoft.com/office/officeart/2018/5/layout/IconLeafLabelList"/>
    <dgm:cxn modelId="{5AE4FD6A-6707-41D1-AA57-62D849DDAE1A}" type="presParOf" srcId="{32057A94-7F49-46A8-AA39-DA832D7604BD}" destId="{A74059E8-D3A4-4592-8372-E15B015E82C5}" srcOrd="12" destOrd="0" presId="urn:microsoft.com/office/officeart/2018/5/layout/IconLeafLabelList"/>
    <dgm:cxn modelId="{D2C4B19A-456B-4A59-A3FF-D0DC661921A4}" type="presParOf" srcId="{A74059E8-D3A4-4592-8372-E15B015E82C5}" destId="{3115645F-98C6-4576-92D6-884791F9A87D}" srcOrd="0" destOrd="0" presId="urn:microsoft.com/office/officeart/2018/5/layout/IconLeafLabelList"/>
    <dgm:cxn modelId="{90C76A65-3B9D-4A50-BFD7-40204CCE436D}" type="presParOf" srcId="{A74059E8-D3A4-4592-8372-E15B015E82C5}" destId="{99082D3A-EE20-4137-A900-BC75AF5526BB}" srcOrd="1" destOrd="0" presId="urn:microsoft.com/office/officeart/2018/5/layout/IconLeafLabelList"/>
    <dgm:cxn modelId="{2F0B72D0-77F6-413F-B6B1-EA5BE2082692}" type="presParOf" srcId="{A74059E8-D3A4-4592-8372-E15B015E82C5}" destId="{C68AC173-AB84-493F-B7CD-DA818B1BBF67}" srcOrd="2" destOrd="0" presId="urn:microsoft.com/office/officeart/2018/5/layout/IconLeafLabelList"/>
    <dgm:cxn modelId="{09B098D4-6353-46DC-B270-319CA5EE6C8A}" type="presParOf" srcId="{A74059E8-D3A4-4592-8372-E15B015E82C5}" destId="{466A152B-CD04-4139-93F7-C20027D26B61}" srcOrd="3" destOrd="0" presId="urn:microsoft.com/office/officeart/2018/5/layout/IconLeafLabelList"/>
    <dgm:cxn modelId="{53D38A69-CE14-4FC8-88B9-D082F1FD9A78}" type="presParOf" srcId="{32057A94-7F49-46A8-AA39-DA832D7604BD}" destId="{4FC38FA2-145C-40E3-A5A6-D5F767C389CA}" srcOrd="13" destOrd="0" presId="urn:microsoft.com/office/officeart/2018/5/layout/IconLeafLabelList"/>
    <dgm:cxn modelId="{FF81C37A-51C1-402E-A9E0-14B479337D26}" type="presParOf" srcId="{32057A94-7F49-46A8-AA39-DA832D7604BD}" destId="{4FF02F25-23DC-41A1-8AD7-55AC697F362B}" srcOrd="14" destOrd="0" presId="urn:microsoft.com/office/officeart/2018/5/layout/IconLeafLabelList"/>
    <dgm:cxn modelId="{D4FB29A2-B3C2-4A13-AAC0-08938972E7AD}" type="presParOf" srcId="{4FF02F25-23DC-41A1-8AD7-55AC697F362B}" destId="{181A24AD-1D92-4F4F-9BE9-2C2E3193A54D}" srcOrd="0" destOrd="0" presId="urn:microsoft.com/office/officeart/2018/5/layout/IconLeafLabelList"/>
    <dgm:cxn modelId="{DD9C06DE-A9B9-4BCB-8529-FF5657453470}" type="presParOf" srcId="{4FF02F25-23DC-41A1-8AD7-55AC697F362B}" destId="{A3A8F41C-1F06-4140-8F40-D2C5AFE48BD4}" srcOrd="1" destOrd="0" presId="urn:microsoft.com/office/officeart/2018/5/layout/IconLeafLabelList"/>
    <dgm:cxn modelId="{82A3713E-076A-4912-9B8E-C65B9E355B41}" type="presParOf" srcId="{4FF02F25-23DC-41A1-8AD7-55AC697F362B}" destId="{0AA333F2-6D82-4392-A7F2-DABB2AF61871}" srcOrd="2" destOrd="0" presId="urn:microsoft.com/office/officeart/2018/5/layout/IconLeafLabelList"/>
    <dgm:cxn modelId="{8024368E-84E5-4F27-A2AF-BB5454CE3D7B}" type="presParOf" srcId="{4FF02F25-23DC-41A1-8AD7-55AC697F362B}" destId="{E47FC4C0-49B2-45A3-BD66-518EEC10F5B3}" srcOrd="3" destOrd="0" presId="urn:microsoft.com/office/officeart/2018/5/layout/IconLeafLabelList"/>
    <dgm:cxn modelId="{33F7A275-FB3C-4A66-BA77-59544B5FCA52}" type="presParOf" srcId="{32057A94-7F49-46A8-AA39-DA832D7604BD}" destId="{CCA9BC69-508A-4C0E-91E6-A30EBB6A513E}" srcOrd="15" destOrd="0" presId="urn:microsoft.com/office/officeart/2018/5/layout/IconLeafLabelList"/>
    <dgm:cxn modelId="{9CC274E4-DDC0-409B-827D-8B9B318D02E4}" type="presParOf" srcId="{32057A94-7F49-46A8-AA39-DA832D7604BD}" destId="{9702A661-5D3A-454E-9F9D-E6A5831F98F9}" srcOrd="16" destOrd="0" presId="urn:microsoft.com/office/officeart/2018/5/layout/IconLeafLabelList"/>
    <dgm:cxn modelId="{02AD2114-B229-4328-A2F2-42FAD36AF45A}" type="presParOf" srcId="{9702A661-5D3A-454E-9F9D-E6A5831F98F9}" destId="{842846AF-0F83-4BE3-8078-E40686D784B5}" srcOrd="0" destOrd="0" presId="urn:microsoft.com/office/officeart/2018/5/layout/IconLeafLabelList"/>
    <dgm:cxn modelId="{C1E20A8C-BA5B-48AA-9DA5-01D9F76C1B4A}" type="presParOf" srcId="{9702A661-5D3A-454E-9F9D-E6A5831F98F9}" destId="{03326B2F-DD69-4F2B-8252-B494E6AA6B24}" srcOrd="1" destOrd="0" presId="urn:microsoft.com/office/officeart/2018/5/layout/IconLeafLabelList"/>
    <dgm:cxn modelId="{65CBE775-5D51-41F7-A754-98C6B9735F8F}" type="presParOf" srcId="{9702A661-5D3A-454E-9F9D-E6A5831F98F9}" destId="{601C6CEC-2BF9-4494-9A6B-8C6435A303A1}" srcOrd="2" destOrd="0" presId="urn:microsoft.com/office/officeart/2018/5/layout/IconLeafLabelList"/>
    <dgm:cxn modelId="{9E28F284-1CD9-4A74-ACE7-157670AFC958}" type="presParOf" srcId="{9702A661-5D3A-454E-9F9D-E6A5831F98F9}" destId="{5CB69123-0F82-4C7B-8D53-B60DDA208B75}" srcOrd="3" destOrd="0" presId="urn:microsoft.com/office/officeart/2018/5/layout/IconLeafLabelList"/>
    <dgm:cxn modelId="{6D277C2A-243E-47BD-83A6-146AD2C40DAA}" type="presParOf" srcId="{32057A94-7F49-46A8-AA39-DA832D7604BD}" destId="{254E0263-B503-4BBA-A7FE-F86D87EC3050}" srcOrd="17" destOrd="0" presId="urn:microsoft.com/office/officeart/2018/5/layout/IconLeafLabelList"/>
    <dgm:cxn modelId="{6C07C56E-CAC1-4425-BADD-37499C1A196B}" type="presParOf" srcId="{32057A94-7F49-46A8-AA39-DA832D7604BD}" destId="{C1BB1499-9698-465E-A6F4-B15ABB7A719D}" srcOrd="18" destOrd="0" presId="urn:microsoft.com/office/officeart/2018/5/layout/IconLeafLabelList"/>
    <dgm:cxn modelId="{7DBC9DB1-9814-40F5-AFD5-50C054E712B4}" type="presParOf" srcId="{C1BB1499-9698-465E-A6F4-B15ABB7A719D}" destId="{2036AB52-9D21-4241-82E3-19CD35B2E2C9}" srcOrd="0" destOrd="0" presId="urn:microsoft.com/office/officeart/2018/5/layout/IconLeafLabelList"/>
    <dgm:cxn modelId="{4AF6807D-CC9A-4AAD-B5E7-4D8B385CA9C7}" type="presParOf" srcId="{C1BB1499-9698-465E-A6F4-B15ABB7A719D}" destId="{584EDA7C-0A26-4113-85A5-F903B2F81E00}" srcOrd="1" destOrd="0" presId="urn:microsoft.com/office/officeart/2018/5/layout/IconLeafLabelList"/>
    <dgm:cxn modelId="{66F133BD-FD4E-4503-8D7D-F59A206C1455}" type="presParOf" srcId="{C1BB1499-9698-465E-A6F4-B15ABB7A719D}" destId="{3AF317B1-4AE0-45DA-A8CC-93651E12D0AB}" srcOrd="2" destOrd="0" presId="urn:microsoft.com/office/officeart/2018/5/layout/IconLeafLabelList"/>
    <dgm:cxn modelId="{FB649049-CAF8-4FB5-A522-1FE0081CA478}" type="presParOf" srcId="{C1BB1499-9698-465E-A6F4-B15ABB7A719D}" destId="{0CDF5DE5-07AC-44BB-B8ED-8F6D75A9A80A}"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B916F-E044-754D-9AFE-9AA4DDBF292C}">
      <dsp:nvSpPr>
        <dsp:cNvPr id="0" name=""/>
        <dsp:cNvSpPr/>
      </dsp:nvSpPr>
      <dsp:spPr>
        <a:xfrm>
          <a:off x="1202" y="0"/>
          <a:ext cx="4870251" cy="466162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1073" tIns="0" rIns="481073" bIns="330200" numCol="1" spcCol="1270" anchor="t" anchorCtr="0">
          <a:noAutofit/>
        </a:bodyPr>
        <a:lstStyle/>
        <a:p>
          <a:pPr marL="0" lvl="0" indent="0" algn="l" defTabSz="1155700">
            <a:lnSpc>
              <a:spcPct val="90000"/>
            </a:lnSpc>
            <a:spcBef>
              <a:spcPct val="0"/>
            </a:spcBef>
            <a:spcAft>
              <a:spcPct val="35000"/>
            </a:spcAft>
            <a:buNone/>
          </a:pPr>
          <a:r>
            <a:rPr lang="en-US" sz="2600" kern="1200"/>
            <a:t>At work, no one is going to identify as having low self-awareness—this comes after our interactions with them</a:t>
          </a:r>
        </a:p>
      </dsp:txBody>
      <dsp:txXfrm>
        <a:off x="1202" y="1864648"/>
        <a:ext cx="4870251" cy="2796973"/>
      </dsp:txXfrm>
    </dsp:sp>
    <dsp:sp modelId="{FF8786BB-C1A2-C949-9821-8911FB14955A}">
      <dsp:nvSpPr>
        <dsp:cNvPr id="0" name=""/>
        <dsp:cNvSpPr/>
      </dsp:nvSpPr>
      <dsp:spPr>
        <a:xfrm>
          <a:off x="1202" y="0"/>
          <a:ext cx="4870251" cy="1864648"/>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481073" tIns="165100" rIns="481073"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1202" y="0"/>
        <a:ext cx="4870251" cy="1864648"/>
      </dsp:txXfrm>
    </dsp:sp>
    <dsp:sp modelId="{E95AC844-3323-FD48-80FE-72E31CCB25FC}">
      <dsp:nvSpPr>
        <dsp:cNvPr id="0" name=""/>
        <dsp:cNvSpPr/>
      </dsp:nvSpPr>
      <dsp:spPr>
        <a:xfrm>
          <a:off x="5261074" y="0"/>
          <a:ext cx="4870251" cy="466162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1073" tIns="0" rIns="481073" bIns="330200" numCol="1" spcCol="1270" anchor="t" anchorCtr="0">
          <a:noAutofit/>
        </a:bodyPr>
        <a:lstStyle/>
        <a:p>
          <a:pPr marL="0" lvl="0" indent="0" algn="l" defTabSz="1155700">
            <a:lnSpc>
              <a:spcPct val="90000"/>
            </a:lnSpc>
            <a:spcBef>
              <a:spcPct val="0"/>
            </a:spcBef>
            <a:spcAft>
              <a:spcPct val="35000"/>
            </a:spcAft>
            <a:buNone/>
          </a:pPr>
          <a:r>
            <a:rPr lang="en-US" sz="2600" kern="1200"/>
            <a:t>We all believe ourselves to be capable, confident, and competent-–sometimes, we rise to a position where we are not (the Peter Principle)</a:t>
          </a:r>
        </a:p>
      </dsp:txBody>
      <dsp:txXfrm>
        <a:off x="5261074" y="1864648"/>
        <a:ext cx="4870251" cy="2796973"/>
      </dsp:txXfrm>
    </dsp:sp>
    <dsp:sp modelId="{1209496D-4337-114B-B9A5-35290FA3A102}">
      <dsp:nvSpPr>
        <dsp:cNvPr id="0" name=""/>
        <dsp:cNvSpPr/>
      </dsp:nvSpPr>
      <dsp:spPr>
        <a:xfrm>
          <a:off x="5261074" y="0"/>
          <a:ext cx="4870251" cy="1864648"/>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481073" tIns="165100" rIns="481073"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5261074" y="0"/>
        <a:ext cx="4870251" cy="1864648"/>
      </dsp:txXfrm>
    </dsp:sp>
    <dsp:sp modelId="{F818A38F-2FF3-4D42-BEDD-F7B297D0B7C6}">
      <dsp:nvSpPr>
        <dsp:cNvPr id="0" name=""/>
        <dsp:cNvSpPr/>
      </dsp:nvSpPr>
      <dsp:spPr>
        <a:xfrm>
          <a:off x="10520945" y="0"/>
          <a:ext cx="4870251" cy="466162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1073" tIns="0" rIns="481073" bIns="330200" numCol="1" spcCol="1270" anchor="t" anchorCtr="0">
          <a:noAutofit/>
        </a:bodyPr>
        <a:lstStyle/>
        <a:p>
          <a:pPr marL="0" lvl="0" indent="0" algn="l" defTabSz="1155700">
            <a:lnSpc>
              <a:spcPct val="90000"/>
            </a:lnSpc>
            <a:spcBef>
              <a:spcPct val="0"/>
            </a:spcBef>
            <a:spcAft>
              <a:spcPct val="35000"/>
            </a:spcAft>
            <a:buNone/>
          </a:pPr>
          <a:r>
            <a:rPr lang="en-US" sz="2600" kern="1200" dirty="0"/>
            <a:t>Most will not take feedback; leaders also fail when they can’t push a team to understand themselves better (emotional leadership)</a:t>
          </a:r>
        </a:p>
      </dsp:txBody>
      <dsp:txXfrm>
        <a:off x="10520945" y="1864648"/>
        <a:ext cx="4870251" cy="2796973"/>
      </dsp:txXfrm>
    </dsp:sp>
    <dsp:sp modelId="{4B2F81A4-A894-D946-9A0D-D1CFD18573A4}">
      <dsp:nvSpPr>
        <dsp:cNvPr id="0" name=""/>
        <dsp:cNvSpPr/>
      </dsp:nvSpPr>
      <dsp:spPr>
        <a:xfrm>
          <a:off x="10520945" y="0"/>
          <a:ext cx="4870251" cy="1864648"/>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481073" tIns="165100" rIns="481073"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10520945" y="0"/>
        <a:ext cx="4870251" cy="1864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77E10B-D767-4889-B9F9-3049F23A74EE}">
      <dsp:nvSpPr>
        <dsp:cNvPr id="0" name=""/>
        <dsp:cNvSpPr/>
      </dsp:nvSpPr>
      <dsp:spPr>
        <a:xfrm>
          <a:off x="1501078" y="11700"/>
          <a:ext cx="2127375" cy="2127375"/>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0E835B-6448-41DF-A220-596E47F80C5C}">
      <dsp:nvSpPr>
        <dsp:cNvPr id="0" name=""/>
        <dsp:cNvSpPr/>
      </dsp:nvSpPr>
      <dsp:spPr>
        <a:xfrm>
          <a:off x="1954453" y="465075"/>
          <a:ext cx="1220625" cy="12206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1979E3-6553-4B7D-BC7B-3CB2DDEEA488}">
      <dsp:nvSpPr>
        <dsp:cNvPr id="0" name=""/>
        <dsp:cNvSpPr/>
      </dsp:nvSpPr>
      <dsp:spPr>
        <a:xfrm>
          <a:off x="821015" y="2801700"/>
          <a:ext cx="348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If someone answers, ‘fine’, they typically aren’t fine, or want to talk about a problem.  </a:t>
          </a:r>
        </a:p>
      </dsp:txBody>
      <dsp:txXfrm>
        <a:off x="821015" y="2801700"/>
        <a:ext cx="3487500" cy="720000"/>
      </dsp:txXfrm>
    </dsp:sp>
    <dsp:sp modelId="{FF5B81D4-176A-4256-89A2-DAB3C69A516D}">
      <dsp:nvSpPr>
        <dsp:cNvPr id="0" name=""/>
        <dsp:cNvSpPr/>
      </dsp:nvSpPr>
      <dsp:spPr>
        <a:xfrm>
          <a:off x="5598890" y="11700"/>
          <a:ext cx="2127375" cy="2127375"/>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EA984D-C763-4366-898F-295933B1508C}">
      <dsp:nvSpPr>
        <dsp:cNvPr id="0" name=""/>
        <dsp:cNvSpPr/>
      </dsp:nvSpPr>
      <dsp:spPr>
        <a:xfrm>
          <a:off x="6052265" y="465075"/>
          <a:ext cx="1220625" cy="12206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12D04-B3C0-4C26-8549-AD1F1B8574BB}">
      <dsp:nvSpPr>
        <dsp:cNvPr id="0" name=""/>
        <dsp:cNvSpPr/>
      </dsp:nvSpPr>
      <dsp:spPr>
        <a:xfrm>
          <a:off x="4918828" y="2801700"/>
          <a:ext cx="348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When to recognize in direct reports who needs time, and who is constantly grumbling </a:t>
          </a:r>
        </a:p>
      </dsp:txBody>
      <dsp:txXfrm>
        <a:off x="4918828" y="2801700"/>
        <a:ext cx="3487500" cy="720000"/>
      </dsp:txXfrm>
    </dsp:sp>
    <dsp:sp modelId="{0EFB8DF4-A702-4791-B7EA-0F61EE068771}">
      <dsp:nvSpPr>
        <dsp:cNvPr id="0" name=""/>
        <dsp:cNvSpPr/>
      </dsp:nvSpPr>
      <dsp:spPr>
        <a:xfrm>
          <a:off x="3549984" y="4393575"/>
          <a:ext cx="2127375" cy="2127375"/>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7F6763-FCB9-4907-97F3-DA16117ED234}">
      <dsp:nvSpPr>
        <dsp:cNvPr id="0" name=""/>
        <dsp:cNvSpPr/>
      </dsp:nvSpPr>
      <dsp:spPr>
        <a:xfrm>
          <a:off x="4003359" y="4846949"/>
          <a:ext cx="1220625" cy="12206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7F3E9-040D-4168-B178-7626680A9BDF}">
      <dsp:nvSpPr>
        <dsp:cNvPr id="0" name=""/>
        <dsp:cNvSpPr/>
      </dsp:nvSpPr>
      <dsp:spPr>
        <a:xfrm>
          <a:off x="2869921" y="7183575"/>
          <a:ext cx="3487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The quiet person desperately seeking help or approval but too terrified to ask </a:t>
          </a:r>
        </a:p>
      </dsp:txBody>
      <dsp:txXfrm>
        <a:off x="2869921" y="7183575"/>
        <a:ext cx="34875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19B510-A708-BC45-A910-470DA7648805}">
      <dsp:nvSpPr>
        <dsp:cNvPr id="0" name=""/>
        <dsp:cNvSpPr/>
      </dsp:nvSpPr>
      <dsp:spPr>
        <a:xfrm>
          <a:off x="0" y="902"/>
          <a:ext cx="8410575" cy="0"/>
        </a:xfrm>
        <a:prstGeom prst="line">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w="6350"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CA1DECD-617A-3D4A-970E-E8A9B3FD2921}">
      <dsp:nvSpPr>
        <dsp:cNvPr id="0" name=""/>
        <dsp:cNvSpPr/>
      </dsp:nvSpPr>
      <dsp:spPr>
        <a:xfrm>
          <a:off x="0" y="902"/>
          <a:ext cx="8410575" cy="147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b="1" kern="1200"/>
            <a:t>Greet people by name</a:t>
          </a:r>
          <a:endParaRPr lang="en-US" sz="4300" kern="1200"/>
        </a:p>
      </dsp:txBody>
      <dsp:txXfrm>
        <a:off x="0" y="902"/>
        <a:ext cx="8410575" cy="1477919"/>
      </dsp:txXfrm>
    </dsp:sp>
    <dsp:sp modelId="{68F63A95-C0E0-B543-8D4B-A1E0AC9F0287}">
      <dsp:nvSpPr>
        <dsp:cNvPr id="0" name=""/>
        <dsp:cNvSpPr/>
      </dsp:nvSpPr>
      <dsp:spPr>
        <a:xfrm>
          <a:off x="0" y="1478821"/>
          <a:ext cx="8410575" cy="0"/>
        </a:xfrm>
        <a:prstGeom prst="line">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w="6350" cap="flat" cmpd="sng" algn="ctr">
          <a:solidFill>
            <a:schemeClr val="accent3">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0E7F918-9D49-0640-9DB7-80FD22805761}">
      <dsp:nvSpPr>
        <dsp:cNvPr id="0" name=""/>
        <dsp:cNvSpPr/>
      </dsp:nvSpPr>
      <dsp:spPr>
        <a:xfrm>
          <a:off x="0" y="1478821"/>
          <a:ext cx="8410575" cy="147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b="1" kern="1200"/>
            <a:t>Watch body language</a:t>
          </a:r>
          <a:endParaRPr lang="en-US" sz="4300" kern="1200"/>
        </a:p>
      </dsp:txBody>
      <dsp:txXfrm>
        <a:off x="0" y="1478821"/>
        <a:ext cx="8410575" cy="1477919"/>
      </dsp:txXfrm>
    </dsp:sp>
    <dsp:sp modelId="{CDEEDF3B-D9EF-9741-90D9-B6DAAF4339ED}">
      <dsp:nvSpPr>
        <dsp:cNvPr id="0" name=""/>
        <dsp:cNvSpPr/>
      </dsp:nvSpPr>
      <dsp:spPr>
        <a:xfrm>
          <a:off x="0" y="2956740"/>
          <a:ext cx="8410575" cy="0"/>
        </a:xfrm>
        <a:prstGeom prst="line">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w="6350" cap="flat" cmpd="sng" algn="ctr">
          <a:solidFill>
            <a:schemeClr val="accent4">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F4503250-8AB0-9043-85C3-EB1E072B8145}">
      <dsp:nvSpPr>
        <dsp:cNvPr id="0" name=""/>
        <dsp:cNvSpPr/>
      </dsp:nvSpPr>
      <dsp:spPr>
        <a:xfrm>
          <a:off x="0" y="2956740"/>
          <a:ext cx="8410575" cy="147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b="1" kern="1200"/>
            <a:t>Remember “timing is everything”</a:t>
          </a:r>
          <a:endParaRPr lang="en-US" sz="4300" kern="1200"/>
        </a:p>
      </dsp:txBody>
      <dsp:txXfrm>
        <a:off x="0" y="2956740"/>
        <a:ext cx="8410575" cy="1477919"/>
      </dsp:txXfrm>
    </dsp:sp>
    <dsp:sp modelId="{0F6ADE83-D769-B347-B5B0-0F5F2D128479}">
      <dsp:nvSpPr>
        <dsp:cNvPr id="0" name=""/>
        <dsp:cNvSpPr/>
      </dsp:nvSpPr>
      <dsp:spPr>
        <a:xfrm>
          <a:off x="0" y="4434659"/>
          <a:ext cx="8410575" cy="0"/>
        </a:xfrm>
        <a:prstGeom prst="line">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w="6350"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16B77397-99A8-2E46-97B2-5D5B97CB1007}">
      <dsp:nvSpPr>
        <dsp:cNvPr id="0" name=""/>
        <dsp:cNvSpPr/>
      </dsp:nvSpPr>
      <dsp:spPr>
        <a:xfrm>
          <a:off x="0" y="4434659"/>
          <a:ext cx="8410575" cy="147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b="1" kern="1200"/>
            <a:t>Actively listen</a:t>
          </a:r>
          <a:endParaRPr lang="en-US" sz="4300" kern="1200"/>
        </a:p>
      </dsp:txBody>
      <dsp:txXfrm>
        <a:off x="0" y="4434659"/>
        <a:ext cx="8410575" cy="1477919"/>
      </dsp:txXfrm>
    </dsp:sp>
    <dsp:sp modelId="{56C755C8-A23D-C24A-8497-5E7829D371ED}">
      <dsp:nvSpPr>
        <dsp:cNvPr id="0" name=""/>
        <dsp:cNvSpPr/>
      </dsp:nvSpPr>
      <dsp:spPr>
        <a:xfrm>
          <a:off x="0" y="5912578"/>
          <a:ext cx="8410575" cy="0"/>
        </a:xfrm>
        <a:prstGeom prst="line">
          <a:avLst/>
        </a:prstGeom>
        <a:gradFill rotWithShape="0">
          <a:gsLst>
            <a:gs pos="0">
              <a:schemeClr val="accent6">
                <a:hueOff val="0"/>
                <a:satOff val="0"/>
                <a:lumOff val="0"/>
                <a:alphaOff val="0"/>
                <a:tint val="97000"/>
                <a:satMod val="100000"/>
                <a:lumMod val="102000"/>
              </a:schemeClr>
            </a:gs>
            <a:gs pos="50000">
              <a:schemeClr val="accent6">
                <a:hueOff val="0"/>
                <a:satOff val="0"/>
                <a:lumOff val="0"/>
                <a:alphaOff val="0"/>
                <a:shade val="100000"/>
                <a:satMod val="103000"/>
                <a:lumMod val="100000"/>
              </a:schemeClr>
            </a:gs>
            <a:gs pos="100000">
              <a:schemeClr val="accent6">
                <a:hueOff val="0"/>
                <a:satOff val="0"/>
                <a:lumOff val="0"/>
                <a:alphaOff val="0"/>
                <a:shade val="93000"/>
                <a:satMod val="110000"/>
                <a:lumMod val="99000"/>
              </a:schemeClr>
            </a:gs>
          </a:gsLst>
          <a:lin ang="5400000" scaled="0"/>
        </a:gradFill>
        <a:ln w="6350" cap="flat" cmpd="sng" algn="ctr">
          <a:solidFill>
            <a:schemeClr val="accent6">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1ACAAB36-5698-8549-8080-272A838BD2F0}">
      <dsp:nvSpPr>
        <dsp:cNvPr id="0" name=""/>
        <dsp:cNvSpPr/>
      </dsp:nvSpPr>
      <dsp:spPr>
        <a:xfrm>
          <a:off x="0" y="5912578"/>
          <a:ext cx="8410575" cy="147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b="1" kern="1200"/>
            <a:t>Step into their shoes</a:t>
          </a:r>
          <a:endParaRPr lang="en-US" sz="4300" kern="1200"/>
        </a:p>
      </dsp:txBody>
      <dsp:txXfrm>
        <a:off x="0" y="5912578"/>
        <a:ext cx="8410575" cy="14779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2E12DE-3D84-45CA-8191-F9F16A62C7AC}">
      <dsp:nvSpPr>
        <dsp:cNvPr id="0" name=""/>
        <dsp:cNvSpPr/>
      </dsp:nvSpPr>
      <dsp:spPr>
        <a:xfrm>
          <a:off x="880817" y="337811"/>
          <a:ext cx="1376155" cy="137615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5BBA55-607D-4BCA-965D-0EE35BD55949}">
      <dsp:nvSpPr>
        <dsp:cNvPr id="0" name=""/>
        <dsp:cNvSpPr/>
      </dsp:nvSpPr>
      <dsp:spPr>
        <a:xfrm>
          <a:off x="1174096" y="631090"/>
          <a:ext cx="789597" cy="7895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203D266-8B2E-4BCE-9346-66F0121F9562}">
      <dsp:nvSpPr>
        <dsp:cNvPr id="0" name=""/>
        <dsp:cNvSpPr/>
      </dsp:nvSpPr>
      <dsp:spPr>
        <a:xfrm>
          <a:off x="440899" y="2142605"/>
          <a:ext cx="2255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latin typeface="Aptos SemiBold" panose="020F0502020204030204" pitchFamily="34" charset="0"/>
            </a:rPr>
            <a:t>Pause before reacting</a:t>
          </a:r>
        </a:p>
      </dsp:txBody>
      <dsp:txXfrm>
        <a:off x="440899" y="2142605"/>
        <a:ext cx="2255991" cy="720000"/>
      </dsp:txXfrm>
    </dsp:sp>
    <dsp:sp modelId="{A2975BCE-EB29-43F1-AD27-B06FF535FA50}">
      <dsp:nvSpPr>
        <dsp:cNvPr id="0" name=""/>
        <dsp:cNvSpPr/>
      </dsp:nvSpPr>
      <dsp:spPr>
        <a:xfrm>
          <a:off x="3531608" y="337811"/>
          <a:ext cx="1376155" cy="137615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DE95A1-D52C-4DE0-BE71-C5C94C63B163}">
      <dsp:nvSpPr>
        <dsp:cNvPr id="0" name=""/>
        <dsp:cNvSpPr/>
      </dsp:nvSpPr>
      <dsp:spPr>
        <a:xfrm>
          <a:off x="3824887" y="631090"/>
          <a:ext cx="789597" cy="7895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F5B98D7-8E19-4A20-8B43-96B9698E7C94}">
      <dsp:nvSpPr>
        <dsp:cNvPr id="0" name=""/>
        <dsp:cNvSpPr/>
      </dsp:nvSpPr>
      <dsp:spPr>
        <a:xfrm>
          <a:off x="3091689" y="2142605"/>
          <a:ext cx="2255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a:latin typeface="Aptos SemiBold" panose="020F0502020204030204" pitchFamily="34" charset="0"/>
            </a:rPr>
            <a:t>Check in with your emotions daily</a:t>
          </a:r>
        </a:p>
      </dsp:txBody>
      <dsp:txXfrm>
        <a:off x="3091689" y="2142605"/>
        <a:ext cx="2255991" cy="720000"/>
      </dsp:txXfrm>
    </dsp:sp>
    <dsp:sp modelId="{367D1644-023D-40A4-8E7B-17F3652508F6}">
      <dsp:nvSpPr>
        <dsp:cNvPr id="0" name=""/>
        <dsp:cNvSpPr/>
      </dsp:nvSpPr>
      <dsp:spPr>
        <a:xfrm>
          <a:off x="6182398" y="337811"/>
          <a:ext cx="1376155" cy="1376155"/>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08AEBD-0116-4A60-ABB0-E08138649EB2}">
      <dsp:nvSpPr>
        <dsp:cNvPr id="0" name=""/>
        <dsp:cNvSpPr/>
      </dsp:nvSpPr>
      <dsp:spPr>
        <a:xfrm>
          <a:off x="6475677" y="631090"/>
          <a:ext cx="789597" cy="7895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4EC99D6-9420-46AD-97C0-2AC97F1C641A}">
      <dsp:nvSpPr>
        <dsp:cNvPr id="0" name=""/>
        <dsp:cNvSpPr/>
      </dsp:nvSpPr>
      <dsp:spPr>
        <a:xfrm>
          <a:off x="5742480" y="2142605"/>
          <a:ext cx="2255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a:latin typeface="Aptos SemiBold" panose="020F0502020204030204" pitchFamily="34" charset="0"/>
            </a:rPr>
            <a:t>Ask open-ended questions</a:t>
          </a:r>
        </a:p>
      </dsp:txBody>
      <dsp:txXfrm>
        <a:off x="5742480" y="2142605"/>
        <a:ext cx="2255991" cy="720000"/>
      </dsp:txXfrm>
    </dsp:sp>
    <dsp:sp modelId="{D3F7FAB6-8C4E-4C90-A637-BD1D79297F33}">
      <dsp:nvSpPr>
        <dsp:cNvPr id="0" name=""/>
        <dsp:cNvSpPr/>
      </dsp:nvSpPr>
      <dsp:spPr>
        <a:xfrm>
          <a:off x="8833189" y="337811"/>
          <a:ext cx="1376155" cy="1376155"/>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636EEA-8423-4972-8867-7805DAD4316E}">
      <dsp:nvSpPr>
        <dsp:cNvPr id="0" name=""/>
        <dsp:cNvSpPr/>
      </dsp:nvSpPr>
      <dsp:spPr>
        <a:xfrm>
          <a:off x="9126468" y="631090"/>
          <a:ext cx="789597" cy="789597"/>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D984C4-07F7-45D0-AB50-5111445202D6}">
      <dsp:nvSpPr>
        <dsp:cNvPr id="0" name=""/>
        <dsp:cNvSpPr/>
      </dsp:nvSpPr>
      <dsp:spPr>
        <a:xfrm>
          <a:off x="8393270" y="2142605"/>
          <a:ext cx="2255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a:latin typeface="Aptos SemiBold" panose="020F0502020204030204" pitchFamily="34" charset="0"/>
            </a:rPr>
            <a:t>Journal your emotional triggers</a:t>
          </a:r>
        </a:p>
      </dsp:txBody>
      <dsp:txXfrm>
        <a:off x="8393270" y="2142605"/>
        <a:ext cx="2255991" cy="720000"/>
      </dsp:txXfrm>
    </dsp:sp>
    <dsp:sp modelId="{82ED65E8-42BB-471E-8852-74EEFBE8284B}">
      <dsp:nvSpPr>
        <dsp:cNvPr id="0" name=""/>
        <dsp:cNvSpPr/>
      </dsp:nvSpPr>
      <dsp:spPr>
        <a:xfrm>
          <a:off x="11483979" y="337811"/>
          <a:ext cx="1376155" cy="1376155"/>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5B0097-6BC6-4F2B-894C-3C0444B35309}">
      <dsp:nvSpPr>
        <dsp:cNvPr id="0" name=""/>
        <dsp:cNvSpPr/>
      </dsp:nvSpPr>
      <dsp:spPr>
        <a:xfrm>
          <a:off x="11777258" y="631090"/>
          <a:ext cx="789597" cy="789597"/>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F4A6F0C-B80E-48C8-B7C6-D82D659C183F}">
      <dsp:nvSpPr>
        <dsp:cNvPr id="0" name=""/>
        <dsp:cNvSpPr/>
      </dsp:nvSpPr>
      <dsp:spPr>
        <a:xfrm>
          <a:off x="11044061" y="2142605"/>
          <a:ext cx="2255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latin typeface="Aptos SemiBold" panose="020F0502020204030204" pitchFamily="34" charset="0"/>
            </a:rPr>
            <a:t>Validate others’ feelings</a:t>
          </a:r>
        </a:p>
      </dsp:txBody>
      <dsp:txXfrm>
        <a:off x="11044061" y="2142605"/>
        <a:ext cx="2255991" cy="720000"/>
      </dsp:txXfrm>
    </dsp:sp>
    <dsp:sp modelId="{BFB815E2-87FB-41D0-9FDE-F8D6D6C2C034}">
      <dsp:nvSpPr>
        <dsp:cNvPr id="0" name=""/>
        <dsp:cNvSpPr/>
      </dsp:nvSpPr>
      <dsp:spPr>
        <a:xfrm>
          <a:off x="14134770" y="337811"/>
          <a:ext cx="1376155" cy="137615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B67211-5C10-4D8E-90BB-D54B1367D298}">
      <dsp:nvSpPr>
        <dsp:cNvPr id="0" name=""/>
        <dsp:cNvSpPr/>
      </dsp:nvSpPr>
      <dsp:spPr>
        <a:xfrm>
          <a:off x="14428049" y="631090"/>
          <a:ext cx="789597" cy="78959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54BB93-AB29-4C83-899A-DD88A663ABBD}">
      <dsp:nvSpPr>
        <dsp:cNvPr id="0" name=""/>
        <dsp:cNvSpPr/>
      </dsp:nvSpPr>
      <dsp:spPr>
        <a:xfrm>
          <a:off x="13694851" y="2142605"/>
          <a:ext cx="2255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latin typeface="Aptos SemiBold" panose="020F0502020204030204" pitchFamily="34" charset="0"/>
            </a:rPr>
            <a:t>Give regular appreciation</a:t>
          </a:r>
        </a:p>
      </dsp:txBody>
      <dsp:txXfrm>
        <a:off x="13694851" y="2142605"/>
        <a:ext cx="2255991" cy="720000"/>
      </dsp:txXfrm>
    </dsp:sp>
    <dsp:sp modelId="{3115645F-98C6-4576-92D6-884791F9A87D}">
      <dsp:nvSpPr>
        <dsp:cNvPr id="0" name=""/>
        <dsp:cNvSpPr/>
      </dsp:nvSpPr>
      <dsp:spPr>
        <a:xfrm>
          <a:off x="3531608" y="3426602"/>
          <a:ext cx="1376155" cy="137615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082D3A-EE20-4137-A900-BC75AF5526BB}">
      <dsp:nvSpPr>
        <dsp:cNvPr id="0" name=""/>
        <dsp:cNvSpPr/>
      </dsp:nvSpPr>
      <dsp:spPr>
        <a:xfrm>
          <a:off x="3824887" y="3719881"/>
          <a:ext cx="789597" cy="789597"/>
        </a:xfrm>
        <a:prstGeom prst="rect">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66A152B-CD04-4139-93F7-C20027D26B61}">
      <dsp:nvSpPr>
        <dsp:cNvPr id="0" name=""/>
        <dsp:cNvSpPr/>
      </dsp:nvSpPr>
      <dsp:spPr>
        <a:xfrm>
          <a:off x="3091689" y="5231396"/>
          <a:ext cx="2255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latin typeface="Aptos SemiBold" panose="020F0502020204030204" pitchFamily="34" charset="0"/>
            </a:rPr>
            <a:t>Set clear emotional boundaries</a:t>
          </a:r>
        </a:p>
      </dsp:txBody>
      <dsp:txXfrm>
        <a:off x="3091689" y="5231396"/>
        <a:ext cx="2255991" cy="720000"/>
      </dsp:txXfrm>
    </dsp:sp>
    <dsp:sp modelId="{181A24AD-1D92-4F4F-9BE9-2C2E3193A54D}">
      <dsp:nvSpPr>
        <dsp:cNvPr id="0" name=""/>
        <dsp:cNvSpPr/>
      </dsp:nvSpPr>
      <dsp:spPr>
        <a:xfrm>
          <a:off x="6182398" y="3426602"/>
          <a:ext cx="1376155" cy="1376155"/>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A8F41C-1F06-4140-8F40-D2C5AFE48BD4}">
      <dsp:nvSpPr>
        <dsp:cNvPr id="0" name=""/>
        <dsp:cNvSpPr/>
      </dsp:nvSpPr>
      <dsp:spPr>
        <a:xfrm>
          <a:off x="6475677" y="3719881"/>
          <a:ext cx="789597" cy="789597"/>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7FC4C0-49B2-45A3-BD66-518EEC10F5B3}">
      <dsp:nvSpPr>
        <dsp:cNvPr id="0" name=""/>
        <dsp:cNvSpPr/>
      </dsp:nvSpPr>
      <dsp:spPr>
        <a:xfrm>
          <a:off x="5742480" y="5231396"/>
          <a:ext cx="2255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latin typeface="Aptos SemiBold" panose="020F0502020204030204" pitchFamily="34" charset="0"/>
            </a:rPr>
            <a:t>Notice body language clues</a:t>
          </a:r>
        </a:p>
      </dsp:txBody>
      <dsp:txXfrm>
        <a:off x="5742480" y="5231396"/>
        <a:ext cx="2255991" cy="720000"/>
      </dsp:txXfrm>
    </dsp:sp>
    <dsp:sp modelId="{842846AF-0F83-4BE3-8078-E40686D784B5}">
      <dsp:nvSpPr>
        <dsp:cNvPr id="0" name=""/>
        <dsp:cNvSpPr/>
      </dsp:nvSpPr>
      <dsp:spPr>
        <a:xfrm>
          <a:off x="8833189" y="3426602"/>
          <a:ext cx="1376155" cy="1376155"/>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326B2F-DD69-4F2B-8252-B494E6AA6B24}">
      <dsp:nvSpPr>
        <dsp:cNvPr id="0" name=""/>
        <dsp:cNvSpPr/>
      </dsp:nvSpPr>
      <dsp:spPr>
        <a:xfrm>
          <a:off x="9126468" y="3719881"/>
          <a:ext cx="789597" cy="789597"/>
        </a:xfrm>
        <a:prstGeom prst="rect">
          <a:avLst/>
        </a:prstGeom>
        <a:blipFill>
          <a:blip xmlns:r="http://schemas.openxmlformats.org/officeDocument/2006/relationships" r:embed="rId17">
            <a:extLst>
              <a:ext uri="{96DAC541-7B7A-43D3-8B79-37D633B846F1}">
                <asvg:svgBlip xmlns:asvg="http://schemas.microsoft.com/office/drawing/2016/SVG/main" r:embed="rId18"/>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B69123-0F82-4C7B-8D53-B60DDA208B75}">
      <dsp:nvSpPr>
        <dsp:cNvPr id="0" name=""/>
        <dsp:cNvSpPr/>
      </dsp:nvSpPr>
      <dsp:spPr>
        <a:xfrm>
          <a:off x="8393270" y="5231396"/>
          <a:ext cx="2255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latin typeface="Aptos SemiBold" panose="020F0502020204030204" pitchFamily="34" charset="0"/>
            </a:rPr>
            <a:t>Learn to apologize sincerely</a:t>
          </a:r>
        </a:p>
      </dsp:txBody>
      <dsp:txXfrm>
        <a:off x="8393270" y="5231396"/>
        <a:ext cx="2255991" cy="720000"/>
      </dsp:txXfrm>
    </dsp:sp>
    <dsp:sp modelId="{2036AB52-9D21-4241-82E3-19CD35B2E2C9}">
      <dsp:nvSpPr>
        <dsp:cNvPr id="0" name=""/>
        <dsp:cNvSpPr/>
      </dsp:nvSpPr>
      <dsp:spPr>
        <a:xfrm>
          <a:off x="11483979" y="3426602"/>
          <a:ext cx="1376155" cy="1376155"/>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4EDA7C-0A26-4113-85A5-F903B2F81E00}">
      <dsp:nvSpPr>
        <dsp:cNvPr id="0" name=""/>
        <dsp:cNvSpPr/>
      </dsp:nvSpPr>
      <dsp:spPr>
        <a:xfrm>
          <a:off x="11777258" y="3719881"/>
          <a:ext cx="789597" cy="789597"/>
        </a:xfrm>
        <a:prstGeom prst="rect">
          <a:avLst/>
        </a:prstGeom>
        <a:blipFill>
          <a:blip xmlns:r="http://schemas.openxmlformats.org/officeDocument/2006/relationships" r:embed="rId19">
            <a:extLst>
              <a:ext uri="{96DAC541-7B7A-43D3-8B79-37D633B846F1}">
                <asvg:svgBlip xmlns:asvg="http://schemas.microsoft.com/office/drawing/2016/SVG/main" r:embed="rId20"/>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DF5DE5-07AC-44BB-B8ED-8F6D75A9A80A}">
      <dsp:nvSpPr>
        <dsp:cNvPr id="0" name=""/>
        <dsp:cNvSpPr/>
      </dsp:nvSpPr>
      <dsp:spPr>
        <a:xfrm>
          <a:off x="11044061" y="5231396"/>
          <a:ext cx="2255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cap="all"/>
          </a:pPr>
          <a:r>
            <a:rPr lang="en-US" sz="1700" kern="1200" dirty="0">
              <a:latin typeface="Aptos SemiBold" panose="020F0502020204030204" pitchFamily="34" charset="0"/>
            </a:rPr>
            <a:t>Celebrate small wins together</a:t>
          </a:r>
        </a:p>
      </dsp:txBody>
      <dsp:txXfrm>
        <a:off x="11044061" y="5231396"/>
        <a:ext cx="2255991" cy="72000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481162-6343-4FD5-954A-6052BCB6D9E0}" type="datetimeFigureOut">
              <a:rPr lang="en-US" smtClean="0"/>
              <a:t>7/1/26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1B970B-8B38-47B6-BCB6-A1DE882233AE}" type="slidenum">
              <a:rPr lang="en-US" smtClean="0"/>
              <a:t>‹#›</a:t>
            </a:fld>
            <a:endParaRPr lang="en-US"/>
          </a:p>
        </p:txBody>
      </p:sp>
    </p:spTree>
    <p:extLst>
      <p:ext uri="{BB962C8B-B14F-4D97-AF65-F5344CB8AC3E}">
        <p14:creationId xmlns:p14="http://schemas.microsoft.com/office/powerpoint/2010/main" val="2321363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basic leadership styles. We also took some time to talk about aspirational goals of what we wanted to become or skills we wanted to adapt. Rule follower Owl who values process over people but maybe you want to add skills that incorporate the koala motivational piece for times that have big change for your workplace or a big project that requires a lot of creativity.</a:t>
            </a:r>
          </a:p>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3</a:t>
            </a:fld>
            <a:endParaRPr lang="en-US"/>
          </a:p>
        </p:txBody>
      </p:sp>
    </p:spTree>
    <p:extLst>
      <p:ext uri="{BB962C8B-B14F-4D97-AF65-F5344CB8AC3E}">
        <p14:creationId xmlns:p14="http://schemas.microsoft.com/office/powerpoint/2010/main" val="2981072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understand the “what” of the different leadership styles, but…how do we become GREAT leaders?</a:t>
            </a:r>
          </a:p>
        </p:txBody>
      </p:sp>
      <p:sp>
        <p:nvSpPr>
          <p:cNvPr id="4" name="Slide Number Placeholder 3"/>
          <p:cNvSpPr>
            <a:spLocks noGrp="1"/>
          </p:cNvSpPr>
          <p:nvPr>
            <p:ph type="sldNum" sz="quarter" idx="5"/>
          </p:nvPr>
        </p:nvSpPr>
        <p:spPr/>
        <p:txBody>
          <a:bodyPr/>
          <a:lstStyle/>
          <a:p>
            <a:fld id="{651B970B-8B38-47B6-BCB6-A1DE882233AE}" type="slidenum">
              <a:rPr lang="en-US" smtClean="0"/>
              <a:t>4</a:t>
            </a:fld>
            <a:endParaRPr lang="en-US"/>
          </a:p>
        </p:txBody>
      </p:sp>
    </p:spTree>
    <p:extLst>
      <p:ext uri="{BB962C8B-B14F-4D97-AF65-F5344CB8AC3E}">
        <p14:creationId xmlns:p14="http://schemas.microsoft.com/office/powerpoint/2010/main" val="1244703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science behind it?</a:t>
            </a:r>
          </a:p>
        </p:txBody>
      </p:sp>
      <p:sp>
        <p:nvSpPr>
          <p:cNvPr id="4" name="Slide Number Placeholder 3"/>
          <p:cNvSpPr>
            <a:spLocks noGrp="1"/>
          </p:cNvSpPr>
          <p:nvPr>
            <p:ph type="sldNum" sz="quarter" idx="5"/>
          </p:nvPr>
        </p:nvSpPr>
        <p:spPr/>
        <p:txBody>
          <a:bodyPr/>
          <a:lstStyle/>
          <a:p>
            <a:fld id="{651B970B-8B38-47B6-BCB6-A1DE882233AE}" type="slidenum">
              <a:rPr lang="en-US" smtClean="0"/>
              <a:t>8</a:t>
            </a:fld>
            <a:endParaRPr lang="en-US"/>
          </a:p>
        </p:txBody>
      </p:sp>
    </p:spTree>
    <p:extLst>
      <p:ext uri="{BB962C8B-B14F-4D97-AF65-F5344CB8AC3E}">
        <p14:creationId xmlns:p14="http://schemas.microsoft.com/office/powerpoint/2010/main" val="3725607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WHY DOES IT MATTER?</a:t>
            </a:r>
          </a:p>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9</a:t>
            </a:fld>
            <a:endParaRPr lang="en-US"/>
          </a:p>
        </p:txBody>
      </p:sp>
    </p:spTree>
    <p:extLst>
      <p:ext uri="{BB962C8B-B14F-4D97-AF65-F5344CB8AC3E}">
        <p14:creationId xmlns:p14="http://schemas.microsoft.com/office/powerpoint/2010/main" val="1874285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11</a:t>
            </a:fld>
            <a:endParaRPr lang="en-US"/>
          </a:p>
        </p:txBody>
      </p:sp>
    </p:spTree>
    <p:extLst>
      <p:ext uri="{BB962C8B-B14F-4D97-AF65-F5344CB8AC3E}">
        <p14:creationId xmlns:p14="http://schemas.microsoft.com/office/powerpoint/2010/main" val="1151337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12</a:t>
            </a:fld>
            <a:endParaRPr lang="en-US"/>
          </a:p>
        </p:txBody>
      </p:sp>
    </p:spTree>
    <p:extLst>
      <p:ext uri="{BB962C8B-B14F-4D97-AF65-F5344CB8AC3E}">
        <p14:creationId xmlns:p14="http://schemas.microsoft.com/office/powerpoint/2010/main" val="1793833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Out link embedded]</a:t>
            </a:r>
          </a:p>
          <a:p>
            <a:r>
              <a:rPr lang="en-US" dirty="0"/>
              <a:t>Accurately perceive your own emotions in the moment and understand your general reactions across situations. </a:t>
            </a:r>
          </a:p>
          <a:p>
            <a:pPr marL="228600" indent="-228600">
              <a:buAutoNum type="arabicPeriod"/>
            </a:pPr>
            <a:r>
              <a:rPr lang="en-US" dirty="0"/>
              <a:t>What is your story? About your life, personal, professional, family, relationships? Who are you?</a:t>
            </a:r>
          </a:p>
          <a:p>
            <a:pPr marL="228600" indent="-228600">
              <a:buAutoNum type="arabicPeriod"/>
            </a:pPr>
            <a:r>
              <a:rPr lang="en-US" dirty="0"/>
              <a:t>What do you need to feel balanced and secure?</a:t>
            </a:r>
          </a:p>
          <a:p>
            <a:pPr marL="228600" indent="-228600">
              <a:buAutoNum type="arabicPeriod"/>
            </a:pPr>
            <a:r>
              <a:rPr lang="en-US" dirty="0"/>
              <a:t>Beliefs- assumptions we make about ourselves.</a:t>
            </a:r>
          </a:p>
          <a:p>
            <a:pPr marL="228600" indent="-228600">
              <a:buAutoNum type="arabicPeriod"/>
            </a:pPr>
            <a:r>
              <a:rPr lang="en-US" dirty="0"/>
              <a:t>Values stem from our beliefs and govern the way we behave and interact with others.</a:t>
            </a:r>
          </a:p>
          <a:p>
            <a:pPr marL="228600" indent="-228600">
              <a:buAutoNum type="arabicPeriod"/>
            </a:pPr>
            <a:r>
              <a:rPr lang="en-US" dirty="0"/>
              <a:t>Do you have a positive outlook? Are you a glass half-empty or half-full person?</a:t>
            </a:r>
          </a:p>
          <a:p>
            <a:r>
              <a:rPr lang="en-US" dirty="0"/>
              <a:t>6. Growth mindset? </a:t>
            </a:r>
          </a:p>
          <a:p>
            <a:r>
              <a:rPr lang="en-US" dirty="0"/>
              <a:t>Example: me getting upset when hubby steps in to help unload the dishwasher when I’m already doing it. Me being aware of my thought patterns.</a:t>
            </a:r>
          </a:p>
          <a:p>
            <a:r>
              <a:rPr lang="en-US" dirty="0"/>
              <a:t>7. Are you open-minded? Quick to judge? Excited or scared about social gatherings? Are you witty or more serious? Values- integrity, how does that guide your decisions.</a:t>
            </a:r>
          </a:p>
          <a:p>
            <a:r>
              <a:rPr lang="en-US" dirty="0"/>
              <a:t>8. Do you stand with your arms crossed or have them down at your sides? *eye contact</a:t>
            </a:r>
          </a:p>
          <a:p>
            <a:r>
              <a:rPr lang="en-US" dirty="0"/>
              <a:t>9. Do you wake up on time and go for a walk or do a brain puzzle in the morning? Or do you hit snooze 3 times and run late?</a:t>
            </a:r>
          </a:p>
          <a:p>
            <a:r>
              <a:rPr lang="en-US" dirty="0"/>
              <a:t>10. Do you practice Duolingo to learn a new language? Do you like to learn? Are you more logical or hands-on with tools?</a:t>
            </a:r>
          </a:p>
          <a:p>
            <a:endParaRPr lang="en-US" dirty="0"/>
          </a:p>
          <a:p>
            <a:r>
              <a:rPr lang="en-US" dirty="0"/>
              <a:t>None are BAD or WRONG. Some are healthier and improve your emotional intelligence with working with others and being successful. It’s about knowing yourself!</a:t>
            </a:r>
          </a:p>
        </p:txBody>
      </p:sp>
      <p:sp>
        <p:nvSpPr>
          <p:cNvPr id="4" name="Slide Number Placeholder 3"/>
          <p:cNvSpPr>
            <a:spLocks noGrp="1"/>
          </p:cNvSpPr>
          <p:nvPr>
            <p:ph type="sldNum" sz="quarter" idx="5"/>
          </p:nvPr>
        </p:nvSpPr>
        <p:spPr/>
        <p:txBody>
          <a:bodyPr/>
          <a:lstStyle/>
          <a:p>
            <a:fld id="{651B970B-8B38-47B6-BCB6-A1DE882233AE}" type="slidenum">
              <a:rPr lang="en-US" smtClean="0"/>
              <a:t>14</a:t>
            </a:fld>
            <a:endParaRPr lang="en-US"/>
          </a:p>
        </p:txBody>
      </p:sp>
    </p:spTree>
    <p:extLst>
      <p:ext uri="{BB962C8B-B14F-4D97-AF65-F5344CB8AC3E}">
        <p14:creationId xmlns:p14="http://schemas.microsoft.com/office/powerpoint/2010/main" val="3257836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If you’re not sure how to pronounce their name, ask!</a:t>
            </a:r>
          </a:p>
          <a:p>
            <a:pPr marL="228600" indent="-228600">
              <a:buAutoNum type="arabicPeriod"/>
            </a:pPr>
            <a:r>
              <a:rPr lang="en-US" dirty="0"/>
              <a:t>As a good leader, you need to stretch outside YOUR comfort zone. Imposter syndrome (focus on facts, learning from team members, be present)- yours and theirs</a:t>
            </a:r>
          </a:p>
          <a:p>
            <a:pPr marL="228600" indent="-228600">
              <a:buAutoNum type="arabicPeriod"/>
            </a:pPr>
            <a:r>
              <a:rPr lang="en-US" dirty="0"/>
              <a:t>Don’t talk to someone when you’re angry or they seem to be busy (“I’d love to chat later when you have a minute.”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Two ears, one mouth</a:t>
            </a:r>
          </a:p>
          <a:p>
            <a:pPr marL="228600" indent="-228600">
              <a:buAutoNum type="arabicPeriod"/>
            </a:pPr>
            <a:r>
              <a:rPr lang="en-US" dirty="0"/>
              <a:t>You never know what someone else is going through. Doesn’t mean that emotions or actions they’re showing are right, but as a good leader, you need to step up (and maybe away)</a:t>
            </a:r>
          </a:p>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22</a:t>
            </a:fld>
            <a:endParaRPr lang="en-US"/>
          </a:p>
        </p:txBody>
      </p:sp>
    </p:spTree>
    <p:extLst>
      <p:ext uri="{BB962C8B-B14F-4D97-AF65-F5344CB8AC3E}">
        <p14:creationId xmlns:p14="http://schemas.microsoft.com/office/powerpoint/2010/main" val="1586500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other </a:t>
            </a:r>
          </a:p>
        </p:txBody>
      </p:sp>
      <p:sp>
        <p:nvSpPr>
          <p:cNvPr id="4" name="Slide Number Placeholder 3"/>
          <p:cNvSpPr>
            <a:spLocks noGrp="1"/>
          </p:cNvSpPr>
          <p:nvPr>
            <p:ph type="sldNum" sz="quarter" idx="5"/>
          </p:nvPr>
        </p:nvSpPr>
        <p:spPr/>
        <p:txBody>
          <a:bodyPr/>
          <a:lstStyle/>
          <a:p>
            <a:fld id="{651B970B-8B38-47B6-BCB6-A1DE882233AE}" type="slidenum">
              <a:rPr lang="en-US" smtClean="0"/>
              <a:t>25</a:t>
            </a:fld>
            <a:endParaRPr lang="en-US"/>
          </a:p>
        </p:txBody>
      </p:sp>
    </p:spTree>
    <p:extLst>
      <p:ext uri="{BB962C8B-B14F-4D97-AF65-F5344CB8AC3E}">
        <p14:creationId xmlns:p14="http://schemas.microsoft.com/office/powerpoint/2010/main" val="979208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26</a:t>
            </a:fld>
            <a:endParaRPr lang="en-US"/>
          </a:p>
        </p:txBody>
      </p:sp>
    </p:spTree>
    <p:extLst>
      <p:ext uri="{BB962C8B-B14F-4D97-AF65-F5344CB8AC3E}">
        <p14:creationId xmlns:p14="http://schemas.microsoft.com/office/powerpoint/2010/main" val="306575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Across the three EIL facets are nineteen capacities that equip individuals with the knowledge, skills, perspectives, and attitudes to achieve desired leadership outcomes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three key facets of EIL: consciousness of self (understanding one's own emotions and how they impact behavior), consciousness of others (empathy and understanding the emotions and motivations of others), and consciousness of context (understanding the situation and environment).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EVERYONE has the capacity to be a leader!! Not just in a formal business environment, but in all your areas of college life. Student club, athletic team, classroom, campus job. </a:t>
            </a:r>
            <a:endParaRPr lang="en-US" dirty="0"/>
          </a:p>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33</a:t>
            </a:fld>
            <a:endParaRPr lang="en-US"/>
          </a:p>
        </p:txBody>
      </p:sp>
    </p:spTree>
    <p:extLst>
      <p:ext uri="{BB962C8B-B14F-4D97-AF65-F5344CB8AC3E}">
        <p14:creationId xmlns:p14="http://schemas.microsoft.com/office/powerpoint/2010/main" val="220090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b="1" i="0" kern="1200" dirty="0">
                <a:solidFill>
                  <a:schemeClr val="tx1"/>
                </a:solidFill>
                <a:effectLst/>
                <a:latin typeface="+mn-lt"/>
                <a:ea typeface="+mn-ea"/>
                <a:cs typeface="+mn-cs"/>
              </a:rPr>
              <a:t>Emotional Self-Perception:</a:t>
            </a:r>
            <a:r>
              <a:rPr lang="en-US" sz="1200" b="0" i="0" kern="1200" dirty="0">
                <a:solidFill>
                  <a:schemeClr val="tx1"/>
                </a:solidFill>
                <a:effectLst/>
                <a:latin typeface="+mn-lt"/>
                <a:ea typeface="+mn-ea"/>
                <a:cs typeface="+mn-cs"/>
              </a:rPr>
              <a:t> Identifying emotions and their influence on behavior. Emotional self-perception is about describing, naming, and understanding your emotions. Emotionally intelligent leaders are aware of how situations influence emotions and how emotions affect interactions with others.</a:t>
            </a:r>
          </a:p>
          <a:p>
            <a:pPr marL="228600" indent="-228600">
              <a:buFont typeface="+mj-lt"/>
              <a:buAutoNum type="arabicPeriod"/>
            </a:pPr>
            <a:r>
              <a:rPr lang="en-US" sz="1200" b="1" i="0" kern="1200" dirty="0">
                <a:solidFill>
                  <a:schemeClr val="tx1"/>
                </a:solidFill>
                <a:effectLst/>
                <a:latin typeface="+mn-lt"/>
                <a:ea typeface="+mn-ea"/>
                <a:cs typeface="+mn-cs"/>
              </a:rPr>
              <a:t>Emotional Self-Control:</a:t>
            </a:r>
            <a:r>
              <a:rPr lang="en-US" sz="1200" b="0" i="0" kern="1200" dirty="0">
                <a:solidFill>
                  <a:schemeClr val="tx1"/>
                </a:solidFill>
                <a:effectLst/>
                <a:latin typeface="+mn-lt"/>
                <a:ea typeface="+mn-ea"/>
                <a:cs typeface="+mn-cs"/>
              </a:rPr>
              <a:t> Consciously moderating emotions. Emotional self-control means intentionally managing your emotions and understanding how and when to demonstrate them appropriately. Emotionally intelligent leaders take responsibility for regulating their emotions and are not victims of them.</a:t>
            </a:r>
          </a:p>
          <a:p>
            <a:pPr marL="228600" indent="-228600">
              <a:buFont typeface="+mj-lt"/>
              <a:buAutoNum type="arabicPeriod"/>
            </a:pPr>
            <a:r>
              <a:rPr lang="en-US" sz="1200" b="1" i="0" kern="1200" dirty="0">
                <a:solidFill>
                  <a:schemeClr val="tx1"/>
                </a:solidFill>
                <a:effectLst/>
                <a:latin typeface="+mn-lt"/>
                <a:ea typeface="+mn-ea"/>
                <a:cs typeface="+mn-cs"/>
              </a:rPr>
              <a:t>Authenticity:</a:t>
            </a:r>
            <a:r>
              <a:rPr lang="en-US" sz="1200" b="0" i="0" kern="1200" dirty="0">
                <a:solidFill>
                  <a:schemeClr val="tx1"/>
                </a:solidFill>
                <a:effectLst/>
                <a:latin typeface="+mn-lt"/>
                <a:ea typeface="+mn-ea"/>
                <a:cs typeface="+mn-cs"/>
              </a:rPr>
              <a:t> Being transparent and trustworthy. Authenticity is about developing credibility, being transparent, and aligning words with actions. Emotionally intelligent leaders live their values and present themselves and their motives in an open and honest manner.</a:t>
            </a:r>
          </a:p>
          <a:p>
            <a:pPr marL="228600" indent="-228600">
              <a:buFont typeface="+mj-lt"/>
              <a:buAutoNum type="arabicPeriod"/>
            </a:pPr>
            <a:r>
              <a:rPr lang="en-US" sz="1200" b="1" i="0" kern="1200" dirty="0">
                <a:solidFill>
                  <a:schemeClr val="tx1"/>
                </a:solidFill>
                <a:effectLst/>
                <a:latin typeface="+mn-lt"/>
                <a:ea typeface="+mn-ea"/>
                <a:cs typeface="+mn-cs"/>
              </a:rPr>
              <a:t>Healthy Self-Esteem:</a:t>
            </a:r>
            <a:r>
              <a:rPr lang="en-US" sz="1200" b="0" i="0" kern="1200" dirty="0">
                <a:solidFill>
                  <a:schemeClr val="tx1"/>
                </a:solidFill>
                <a:effectLst/>
                <a:latin typeface="+mn-lt"/>
                <a:ea typeface="+mn-ea"/>
                <a:cs typeface="+mn-cs"/>
              </a:rPr>
              <a:t> Having a balanced sense of self. Healthy self-esteem is about balancing confidence in your abilities with humility. Emotionally intelligent leaders are resilient and remain confident when faced with setbacks and challenges.</a:t>
            </a:r>
          </a:p>
          <a:p>
            <a:pPr marL="228600" indent="-228600">
              <a:buFont typeface="+mj-lt"/>
              <a:buAutoNum type="arabicPeriod"/>
            </a:pPr>
            <a:r>
              <a:rPr lang="en-US" sz="1200" b="1" i="0" kern="1200" dirty="0">
                <a:solidFill>
                  <a:schemeClr val="tx1"/>
                </a:solidFill>
                <a:effectLst/>
                <a:latin typeface="+mn-lt"/>
                <a:ea typeface="+mn-ea"/>
                <a:cs typeface="+mn-cs"/>
              </a:rPr>
              <a:t>Flexibility:</a:t>
            </a:r>
            <a:r>
              <a:rPr lang="en-US" sz="1200" b="0" i="0" kern="1200" dirty="0">
                <a:solidFill>
                  <a:schemeClr val="tx1"/>
                </a:solidFill>
                <a:effectLst/>
                <a:latin typeface="+mn-lt"/>
                <a:ea typeface="+mn-ea"/>
                <a:cs typeface="+mn-cs"/>
              </a:rPr>
              <a:t> Being open and adaptive to change. Flexibility is about adapting your approach and style based on changing circumstances. Emotionally intelligent leaders seek input and feedback from others and adjust accordingly.</a:t>
            </a:r>
          </a:p>
          <a:p>
            <a:pPr marL="228600" indent="-228600">
              <a:buFont typeface="+mj-lt"/>
              <a:buAutoNum type="arabicPeriod"/>
            </a:pPr>
            <a:r>
              <a:rPr lang="en-US" sz="1200" b="1" i="0" kern="1200" dirty="0">
                <a:solidFill>
                  <a:schemeClr val="tx1"/>
                </a:solidFill>
                <a:effectLst/>
                <a:latin typeface="+mn-lt"/>
                <a:ea typeface="+mn-ea"/>
                <a:cs typeface="+mn-cs"/>
              </a:rPr>
              <a:t>Optimism:</a:t>
            </a:r>
            <a:r>
              <a:rPr lang="en-US" sz="1200" b="0" i="0" kern="1200" dirty="0">
                <a:solidFill>
                  <a:schemeClr val="tx1"/>
                </a:solidFill>
                <a:effectLst/>
                <a:latin typeface="+mn-lt"/>
                <a:ea typeface="+mn-ea"/>
                <a:cs typeface="+mn-cs"/>
              </a:rPr>
              <a:t> Having a positive outlook. Optimism is about setting a positive tone for the future. Emotionally intelligent leaders use optimism to foster hope and generate energy.</a:t>
            </a:r>
          </a:p>
          <a:p>
            <a:pPr marL="228600" indent="-228600">
              <a:buFont typeface="+mj-lt"/>
              <a:buAutoNum type="arabicPeriod"/>
            </a:pPr>
            <a:r>
              <a:rPr lang="en-US" sz="1200" b="1" i="0" kern="1200" dirty="0">
                <a:solidFill>
                  <a:schemeClr val="tx1"/>
                </a:solidFill>
                <a:effectLst/>
                <a:latin typeface="+mn-lt"/>
                <a:ea typeface="+mn-ea"/>
                <a:cs typeface="+mn-cs"/>
              </a:rPr>
              <a:t>Initiative:</a:t>
            </a:r>
            <a:r>
              <a:rPr lang="en-US" sz="1200" b="0" i="0" kern="1200" dirty="0">
                <a:solidFill>
                  <a:schemeClr val="tx1"/>
                </a:solidFill>
                <a:effectLst/>
                <a:latin typeface="+mn-lt"/>
                <a:ea typeface="+mn-ea"/>
                <a:cs typeface="+mn-cs"/>
              </a:rPr>
              <a:t> Taking action. Initiative means being a self-starter and being motivated to take the first step. Emotionally intelligent leaders are ready to take action, demonstrate interest, and capitalize on opportunities.</a:t>
            </a:r>
          </a:p>
          <a:p>
            <a:pPr marL="228600" indent="-228600">
              <a:buFont typeface="+mj-lt"/>
              <a:buAutoNum type="arabicPeriod"/>
            </a:pPr>
            <a:r>
              <a:rPr lang="en-US" sz="1200" b="1" i="0" kern="1200" dirty="0">
                <a:solidFill>
                  <a:schemeClr val="tx1"/>
                </a:solidFill>
                <a:effectLst/>
                <a:latin typeface="+mn-lt"/>
                <a:ea typeface="+mn-ea"/>
                <a:cs typeface="+mn-cs"/>
              </a:rPr>
              <a:t>Achievement:</a:t>
            </a:r>
            <a:r>
              <a:rPr lang="en-US" sz="1200" b="0" i="0" kern="1200" dirty="0">
                <a:solidFill>
                  <a:schemeClr val="tx1"/>
                </a:solidFill>
                <a:effectLst/>
                <a:latin typeface="+mn-lt"/>
                <a:ea typeface="+mn-ea"/>
                <a:cs typeface="+mn-cs"/>
              </a:rPr>
              <a:t> Striving for excellence. Achievement is about setting high personal standards and getting results. Emotionally intelligent leaders strive to improve and are motivated by an internal drive to succeed.</a:t>
            </a:r>
          </a:p>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34</a:t>
            </a:fld>
            <a:endParaRPr lang="en-US"/>
          </a:p>
        </p:txBody>
      </p:sp>
    </p:spTree>
    <p:extLst>
      <p:ext uri="{BB962C8B-B14F-4D97-AF65-F5344CB8AC3E}">
        <p14:creationId xmlns:p14="http://schemas.microsoft.com/office/powerpoint/2010/main" val="2471013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5BF31-AD55-9F9C-7C7D-87BAA2C401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DFA11E-50BF-2E10-2C7E-9862A1D4E4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9C002F-3C82-728A-2B03-9E7A0AA281D0}"/>
              </a:ext>
            </a:extLst>
          </p:cNvPr>
          <p:cNvSpPr>
            <a:spLocks noGrp="1"/>
          </p:cNvSpPr>
          <p:nvPr>
            <p:ph type="body" idx="1"/>
          </p:nvPr>
        </p:nvSpPr>
        <p:spPr/>
        <p:txBody>
          <a:bodyPr/>
          <a:lstStyle/>
          <a:p>
            <a:pPr marL="228600" indent="-228600">
              <a:buFont typeface="+mj-lt"/>
              <a:buAutoNum type="arabicPeriod"/>
            </a:pPr>
            <a:r>
              <a:rPr lang="en-US" sz="1200" b="1" i="0" kern="1200" dirty="0">
                <a:solidFill>
                  <a:schemeClr val="tx1"/>
                </a:solidFill>
                <a:effectLst/>
                <a:latin typeface="+mn-lt"/>
                <a:ea typeface="+mn-ea"/>
                <a:cs typeface="+mn-cs"/>
              </a:rPr>
              <a:t>Displaying Empathy:</a:t>
            </a:r>
            <a:r>
              <a:rPr lang="en-US" sz="1200" b="0" i="0" kern="1200" dirty="0">
                <a:solidFill>
                  <a:schemeClr val="tx1"/>
                </a:solidFill>
                <a:effectLst/>
                <a:latin typeface="+mn-lt"/>
                <a:ea typeface="+mn-ea"/>
                <a:cs typeface="+mn-cs"/>
              </a:rPr>
              <a:t> Being emotionally in tune with others. Empathy is about perceiving and addressing the emotions of others. Emotionally intelligent leaders place a high value on the feelings of others and respond to their emotional cues.</a:t>
            </a:r>
          </a:p>
          <a:p>
            <a:pPr marL="228600" indent="-228600">
              <a:buFont typeface="+mj-lt"/>
              <a:buAutoNum type="arabicPeriod"/>
            </a:pPr>
            <a:r>
              <a:rPr lang="en-US" sz="1200" b="1" i="0" kern="1200" dirty="0">
                <a:solidFill>
                  <a:schemeClr val="tx1"/>
                </a:solidFill>
                <a:effectLst/>
                <a:latin typeface="+mn-lt"/>
                <a:ea typeface="+mn-ea"/>
                <a:cs typeface="+mn-cs"/>
              </a:rPr>
              <a:t>Inspiring Others:</a:t>
            </a:r>
            <a:r>
              <a:rPr lang="en-US" sz="1200" b="0" i="0" kern="1200" dirty="0">
                <a:solidFill>
                  <a:schemeClr val="tx1"/>
                </a:solidFill>
                <a:effectLst/>
                <a:latin typeface="+mn-lt"/>
                <a:ea typeface="+mn-ea"/>
                <a:cs typeface="+mn-cs"/>
              </a:rPr>
              <a:t> Energizing individuals and groups. Inspiration occurs when people are excited about a better future. Emotionally intelligent leaders foster feelings of enthusiasm and commitment to the organizational mission, vision, and goals.</a:t>
            </a:r>
          </a:p>
          <a:p>
            <a:pPr marL="228600" indent="-228600">
              <a:buFont typeface="+mj-lt"/>
              <a:buAutoNum type="arabicPeriod"/>
            </a:pPr>
            <a:r>
              <a:rPr lang="en-US" sz="1200" b="1" i="0" kern="1200" dirty="0">
                <a:solidFill>
                  <a:schemeClr val="tx1"/>
                </a:solidFill>
                <a:effectLst/>
                <a:latin typeface="+mn-lt"/>
                <a:ea typeface="+mn-ea"/>
                <a:cs typeface="+mn-cs"/>
              </a:rPr>
              <a:t>Coaching Others:</a:t>
            </a:r>
            <a:r>
              <a:rPr lang="en-US" sz="1200" b="0" i="0" kern="1200" dirty="0">
                <a:solidFill>
                  <a:schemeClr val="tx1"/>
                </a:solidFill>
                <a:effectLst/>
                <a:latin typeface="+mn-lt"/>
                <a:ea typeface="+mn-ea"/>
                <a:cs typeface="+mn-cs"/>
              </a:rPr>
              <a:t> Enhancing the skills and abilities of others. Coaching is about helping others enhance their skills, talents, and abilities. Emotionally intelligent leaders know they cannot do everything themselves and create opportunities for others to develop.</a:t>
            </a:r>
          </a:p>
          <a:p>
            <a:pPr marL="228600" indent="-228600">
              <a:buFont typeface="+mj-lt"/>
              <a:buAutoNum type="arabicPeriod"/>
            </a:pPr>
            <a:r>
              <a:rPr lang="en-US" sz="1200" b="1" i="0" kern="1200" dirty="0">
                <a:solidFill>
                  <a:schemeClr val="tx1"/>
                </a:solidFill>
                <a:effectLst/>
                <a:latin typeface="+mn-lt"/>
                <a:ea typeface="+mn-ea"/>
                <a:cs typeface="+mn-cs"/>
              </a:rPr>
              <a:t>Capitalizing on Difference:</a:t>
            </a:r>
            <a:r>
              <a:rPr lang="en-US" sz="1200" b="0" i="0" kern="1200" dirty="0">
                <a:solidFill>
                  <a:schemeClr val="tx1"/>
                </a:solidFill>
                <a:effectLst/>
                <a:latin typeface="+mn-lt"/>
                <a:ea typeface="+mn-ea"/>
                <a:cs typeface="+mn-cs"/>
              </a:rPr>
              <a:t> Benefitting from multiple perspectives. Capitalizing on difference means recognizing that our unique identities, perspectives, and experiences are assets, not barriers. Emotionally intelligent leaders appreciate and use difference as an opportunity to create a broader perspective.</a:t>
            </a:r>
          </a:p>
          <a:p>
            <a:pPr marL="228600" indent="-228600">
              <a:buFont typeface="+mj-lt"/>
              <a:buAutoNum type="arabicPeriod"/>
            </a:pPr>
            <a:r>
              <a:rPr lang="en-US" sz="1200" b="1" i="0" kern="1200" dirty="0">
                <a:solidFill>
                  <a:schemeClr val="tx1"/>
                </a:solidFill>
                <a:effectLst/>
                <a:latin typeface="+mn-lt"/>
                <a:ea typeface="+mn-ea"/>
                <a:cs typeface="+mn-cs"/>
              </a:rPr>
              <a:t>Developing Relationships:</a:t>
            </a:r>
            <a:r>
              <a:rPr lang="en-US" sz="1200" b="0" i="0" kern="1200" dirty="0">
                <a:solidFill>
                  <a:schemeClr val="tx1"/>
                </a:solidFill>
                <a:effectLst/>
                <a:latin typeface="+mn-lt"/>
                <a:ea typeface="+mn-ea"/>
                <a:cs typeface="+mn-cs"/>
              </a:rPr>
              <a:t> Building a network of trusting relationships. Developing relationships means creating meaningful connections. Emotionally intelligent leaders encourage opportunities for relationships to grow and develop.</a:t>
            </a:r>
          </a:p>
          <a:p>
            <a:pPr marL="228600" indent="-228600">
              <a:buFont typeface="+mj-lt"/>
              <a:buAutoNum type="arabicPeriod"/>
            </a:pPr>
            <a:r>
              <a:rPr lang="en-US" sz="1200" b="1" i="0" kern="1200" dirty="0">
                <a:solidFill>
                  <a:schemeClr val="tx1"/>
                </a:solidFill>
                <a:effectLst/>
                <a:latin typeface="+mn-lt"/>
                <a:ea typeface="+mn-ea"/>
                <a:cs typeface="+mn-cs"/>
              </a:rPr>
              <a:t>Building Teams:</a:t>
            </a:r>
            <a:r>
              <a:rPr lang="en-US" sz="1200" b="0" i="0" kern="1200" dirty="0">
                <a:solidFill>
                  <a:schemeClr val="tx1"/>
                </a:solidFill>
                <a:effectLst/>
                <a:latin typeface="+mn-lt"/>
                <a:ea typeface="+mn-ea"/>
                <a:cs typeface="+mn-cs"/>
              </a:rPr>
              <a:t> Working with others to accomplish a shared purpose. Building teams is about effectively communicating, creating a shared purpose, and clarifying roles to get results. Emotionally intelligent leaders foster group cohesion and develop a sense of “we.”</a:t>
            </a:r>
          </a:p>
          <a:p>
            <a:pPr marL="228600" indent="-228600">
              <a:buFont typeface="+mj-lt"/>
              <a:buAutoNum type="arabicPeriod"/>
            </a:pPr>
            <a:r>
              <a:rPr lang="en-US" sz="1200" b="1" i="0" kern="1200" dirty="0">
                <a:solidFill>
                  <a:schemeClr val="tx1"/>
                </a:solidFill>
                <a:effectLst/>
                <a:latin typeface="+mn-lt"/>
                <a:ea typeface="+mn-ea"/>
                <a:cs typeface="+mn-cs"/>
              </a:rPr>
              <a:t>Demonstrating Citizenship:</a:t>
            </a:r>
            <a:r>
              <a:rPr lang="en-US" sz="1200" b="0" i="0" kern="1200" dirty="0">
                <a:solidFill>
                  <a:schemeClr val="tx1"/>
                </a:solidFill>
                <a:effectLst/>
                <a:latin typeface="+mn-lt"/>
                <a:ea typeface="+mn-ea"/>
                <a:cs typeface="+mn-cs"/>
              </a:rPr>
              <a:t> Fulfilling responsibilities to the group. Citizenship is about being actively engaged and following through on your commitments. Emotionally intelligent leaders meet their ethical and moral obligations for the benefit of others and the larger purpose.</a:t>
            </a:r>
          </a:p>
          <a:p>
            <a:pPr marL="228600" indent="-228600">
              <a:buFont typeface="+mj-lt"/>
              <a:buAutoNum type="arabicPeriod"/>
            </a:pPr>
            <a:r>
              <a:rPr lang="en-US" sz="1200" b="1" i="0" kern="1200" dirty="0">
                <a:solidFill>
                  <a:schemeClr val="tx1"/>
                </a:solidFill>
                <a:effectLst/>
                <a:latin typeface="+mn-lt"/>
                <a:ea typeface="+mn-ea"/>
                <a:cs typeface="+mn-cs"/>
              </a:rPr>
              <a:t>Managing Conflict:</a:t>
            </a:r>
            <a:r>
              <a:rPr lang="en-US" sz="1200" b="0" i="0" kern="1200" dirty="0">
                <a:solidFill>
                  <a:schemeClr val="tx1"/>
                </a:solidFill>
                <a:effectLst/>
                <a:latin typeface="+mn-lt"/>
                <a:ea typeface="+mn-ea"/>
                <a:cs typeface="+mn-cs"/>
              </a:rPr>
              <a:t> Identifying and resolving conflict. Managing conflict is about working through differences to facilitate the group process. Emotionally intelligent leaders skillfully and confidently address conflicts to find the best solution.</a:t>
            </a:r>
          </a:p>
          <a:p>
            <a:pPr marL="228600" indent="-228600">
              <a:buFont typeface="+mj-lt"/>
              <a:buAutoNum type="arabicPeriod"/>
            </a:pPr>
            <a:r>
              <a:rPr lang="en-US" sz="1200" b="1" i="0" kern="1200" dirty="0">
                <a:solidFill>
                  <a:schemeClr val="tx1"/>
                </a:solidFill>
                <a:effectLst/>
                <a:latin typeface="+mn-lt"/>
                <a:ea typeface="+mn-ea"/>
                <a:cs typeface="+mn-cs"/>
              </a:rPr>
              <a:t>Facilitating Change:</a:t>
            </a:r>
            <a:r>
              <a:rPr lang="en-US" sz="1200" b="0" i="0" kern="1200" dirty="0">
                <a:solidFill>
                  <a:schemeClr val="tx1"/>
                </a:solidFill>
                <a:effectLst/>
                <a:latin typeface="+mn-lt"/>
                <a:ea typeface="+mn-ea"/>
                <a:cs typeface="+mn-cs"/>
              </a:rPr>
              <a:t> Working toward new directions. Facilitating change is about advancing ideas and initiatives through innovation and creativity. Emotionally intelligent leaders seek to improve on the status quo and mobilize others toward a better future.</a:t>
            </a:r>
          </a:p>
          <a:p>
            <a:endParaRPr lang="en-US" dirty="0"/>
          </a:p>
        </p:txBody>
      </p:sp>
      <p:sp>
        <p:nvSpPr>
          <p:cNvPr id="4" name="Slide Number Placeholder 3">
            <a:extLst>
              <a:ext uri="{FF2B5EF4-FFF2-40B4-BE49-F238E27FC236}">
                <a16:creationId xmlns:a16="http://schemas.microsoft.com/office/drawing/2014/main" id="{FFE86831-AB22-B3B2-CEB5-FF4BF14F2F6E}"/>
              </a:ext>
            </a:extLst>
          </p:cNvPr>
          <p:cNvSpPr>
            <a:spLocks noGrp="1"/>
          </p:cNvSpPr>
          <p:nvPr>
            <p:ph type="sldNum" sz="quarter" idx="5"/>
          </p:nvPr>
        </p:nvSpPr>
        <p:spPr/>
        <p:txBody>
          <a:bodyPr/>
          <a:lstStyle/>
          <a:p>
            <a:fld id="{651B970B-8B38-47B6-BCB6-A1DE882233AE}" type="slidenum">
              <a:rPr lang="en-US" smtClean="0"/>
              <a:t>35</a:t>
            </a:fld>
            <a:endParaRPr lang="en-US"/>
          </a:p>
        </p:txBody>
      </p:sp>
    </p:spTree>
    <p:extLst>
      <p:ext uri="{BB962C8B-B14F-4D97-AF65-F5344CB8AC3E}">
        <p14:creationId xmlns:p14="http://schemas.microsoft.com/office/powerpoint/2010/main" val="3278103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EDCF9-40A7-2868-A9C4-5202E6256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705181-D949-5F9A-B190-EED20162C4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9ECE60-952F-F295-1C89-CAD7AF712A75}"/>
              </a:ext>
            </a:extLst>
          </p:cNvPr>
          <p:cNvSpPr>
            <a:spLocks noGrp="1"/>
          </p:cNvSpPr>
          <p:nvPr>
            <p:ph type="body" idx="1"/>
          </p:nvPr>
        </p:nvSpPr>
        <p:spPr/>
        <p:txBody>
          <a:bodyPr/>
          <a:lstStyle/>
          <a:p>
            <a:pPr marL="228600" indent="-228600">
              <a:buFont typeface="+mj-lt"/>
              <a:buAutoNum type="arabicPeriod"/>
            </a:pPr>
            <a:r>
              <a:rPr lang="en-US" sz="1200" b="1" i="0" kern="1200" dirty="0">
                <a:solidFill>
                  <a:schemeClr val="tx1"/>
                </a:solidFill>
                <a:effectLst/>
                <a:latin typeface="+mn-lt"/>
                <a:ea typeface="+mn-ea"/>
                <a:cs typeface="+mn-cs"/>
              </a:rPr>
              <a:t>Analyzing the Group:</a:t>
            </a:r>
            <a:r>
              <a:rPr lang="en-US" sz="1200" b="0" i="0" kern="1200" dirty="0">
                <a:solidFill>
                  <a:schemeClr val="tx1"/>
                </a:solidFill>
                <a:effectLst/>
                <a:latin typeface="+mn-lt"/>
                <a:ea typeface="+mn-ea"/>
                <a:cs typeface="+mn-cs"/>
              </a:rPr>
              <a:t> Interpreting group dynamics. Analyzing the group is about recognizing that values, rules, rituals, and internal politics play a role in every group. Emotionally intelligent leaders know how to diagnose, interpret, and address these dynamics.</a:t>
            </a:r>
          </a:p>
          <a:p>
            <a:pPr marL="228600" indent="-228600">
              <a:buFont typeface="+mj-lt"/>
              <a:buAutoNum type="arabicPeriod"/>
            </a:pPr>
            <a:r>
              <a:rPr lang="en-US" sz="1200" b="1" i="0" kern="1200" dirty="0">
                <a:solidFill>
                  <a:schemeClr val="tx1"/>
                </a:solidFill>
                <a:effectLst/>
                <a:latin typeface="+mn-lt"/>
                <a:ea typeface="+mn-ea"/>
                <a:cs typeface="+mn-cs"/>
              </a:rPr>
              <a:t>Assessing the Environment:</a:t>
            </a:r>
            <a:r>
              <a:rPr lang="en-US" sz="1200" b="0" i="0" kern="1200" dirty="0">
                <a:solidFill>
                  <a:schemeClr val="tx1"/>
                </a:solidFill>
                <a:effectLst/>
                <a:latin typeface="+mn-lt"/>
                <a:ea typeface="+mn-ea"/>
                <a:cs typeface="+mn-cs"/>
              </a:rPr>
              <a:t> Interpreting external forces and trends. Assessing the environment is about recognizing the social, cultural, economic, and political forces that influence leadership. Emotionally intelligent leaders use their awareness of the external environment to lead effectively. (tariffs, changes to financial aid policy, exchange rates or lending rates)</a:t>
            </a:r>
          </a:p>
          <a:p>
            <a:endParaRPr lang="en-US" dirty="0"/>
          </a:p>
        </p:txBody>
      </p:sp>
      <p:sp>
        <p:nvSpPr>
          <p:cNvPr id="4" name="Slide Number Placeholder 3">
            <a:extLst>
              <a:ext uri="{FF2B5EF4-FFF2-40B4-BE49-F238E27FC236}">
                <a16:creationId xmlns:a16="http://schemas.microsoft.com/office/drawing/2014/main" id="{1E9C2776-AC21-0E41-5011-10265D624E69}"/>
              </a:ext>
            </a:extLst>
          </p:cNvPr>
          <p:cNvSpPr>
            <a:spLocks noGrp="1"/>
          </p:cNvSpPr>
          <p:nvPr>
            <p:ph type="sldNum" sz="quarter" idx="5"/>
          </p:nvPr>
        </p:nvSpPr>
        <p:spPr/>
        <p:txBody>
          <a:bodyPr/>
          <a:lstStyle/>
          <a:p>
            <a:fld id="{651B970B-8B38-47B6-BCB6-A1DE882233AE}" type="slidenum">
              <a:rPr lang="en-US" smtClean="0"/>
              <a:t>36</a:t>
            </a:fld>
            <a:endParaRPr lang="en-US"/>
          </a:p>
        </p:txBody>
      </p:sp>
    </p:spTree>
    <p:extLst>
      <p:ext uri="{BB962C8B-B14F-4D97-AF65-F5344CB8AC3E}">
        <p14:creationId xmlns:p14="http://schemas.microsoft.com/office/powerpoint/2010/main" val="305353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0BEE4-C86D-6F90-8DCD-2485412214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FA815-1824-752C-1482-CD54BD3E5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4CCFE7-40C0-B9D4-D07C-197AF287A46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Which would you prioritize to develop? How?  Can pick 2 or 3.</a:t>
            </a:r>
          </a:p>
          <a:p>
            <a:endParaRPr lang="en-US" dirty="0"/>
          </a:p>
        </p:txBody>
      </p:sp>
      <p:sp>
        <p:nvSpPr>
          <p:cNvPr id="4" name="Slide Number Placeholder 3">
            <a:extLst>
              <a:ext uri="{FF2B5EF4-FFF2-40B4-BE49-F238E27FC236}">
                <a16:creationId xmlns:a16="http://schemas.microsoft.com/office/drawing/2014/main" id="{6BFAE123-A3FD-35EF-04CA-8BF1873E7BA4}"/>
              </a:ext>
            </a:extLst>
          </p:cNvPr>
          <p:cNvSpPr>
            <a:spLocks noGrp="1"/>
          </p:cNvSpPr>
          <p:nvPr>
            <p:ph type="sldNum" sz="quarter" idx="5"/>
          </p:nvPr>
        </p:nvSpPr>
        <p:spPr/>
        <p:txBody>
          <a:bodyPr/>
          <a:lstStyle/>
          <a:p>
            <a:fld id="{651B970B-8B38-47B6-BCB6-A1DE882233AE}" type="slidenum">
              <a:rPr lang="en-US" smtClean="0"/>
              <a:t>37</a:t>
            </a:fld>
            <a:endParaRPr lang="en-US"/>
          </a:p>
        </p:txBody>
      </p:sp>
    </p:spTree>
    <p:extLst>
      <p:ext uri="{BB962C8B-B14F-4D97-AF65-F5344CB8AC3E}">
        <p14:creationId xmlns:p14="http://schemas.microsoft.com/office/powerpoint/2010/main" val="427052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41</a:t>
            </a:fld>
            <a:endParaRPr lang="en-US"/>
          </a:p>
        </p:txBody>
      </p:sp>
    </p:spTree>
    <p:extLst>
      <p:ext uri="{BB962C8B-B14F-4D97-AF65-F5344CB8AC3E}">
        <p14:creationId xmlns:p14="http://schemas.microsoft.com/office/powerpoint/2010/main" val="3612411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2400300" y="3580116"/>
            <a:ext cx="13487400" cy="2468880"/>
          </a:xfrm>
          <a:solidFill>
            <a:srgbClr val="FFFFFF"/>
          </a:solidFill>
          <a:ln w="38100">
            <a:solidFill>
              <a:srgbClr val="404040"/>
            </a:solidFill>
          </a:ln>
        </p:spPr>
        <p:txBody>
          <a:bodyPr lIns="274320" rIns="274320" anchor="ctr" anchorCtr="1">
            <a:normAutofit/>
          </a:bodyPr>
          <a:lstStyle>
            <a:lvl1pPr algn="ctr">
              <a:defRPr sz="57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4042791" y="6528816"/>
            <a:ext cx="10202418" cy="1859841"/>
          </a:xfrm>
          <a:noFill/>
        </p:spPr>
        <p:txBody>
          <a:bodyPr>
            <a:normAutofit/>
          </a:bodyPr>
          <a:lstStyle>
            <a:lvl1pPr marL="0" indent="0" algn="ctr">
              <a:buNone/>
              <a:defRPr sz="3000">
                <a:solidFill>
                  <a:schemeClr val="tx1">
                    <a:lumMod val="75000"/>
                    <a:lumOff val="25000"/>
                  </a:schemeClr>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7/1/26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006379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7/1/26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554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2400300" y="3580116"/>
            <a:ext cx="13487400" cy="2468880"/>
          </a:xfrm>
          <a:solidFill>
            <a:srgbClr val="FFFFFF"/>
          </a:solidFill>
          <a:ln w="38100">
            <a:solidFill>
              <a:srgbClr val="404040"/>
            </a:solidFill>
          </a:ln>
        </p:spPr>
        <p:txBody>
          <a:bodyPr lIns="274320" rIns="274320" anchor="ctr" anchorCtr="1">
            <a:normAutofit/>
          </a:bodyPr>
          <a:lstStyle>
            <a:lvl1pPr>
              <a:defRPr sz="57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4042791" y="6528698"/>
            <a:ext cx="10202418" cy="1897623"/>
          </a:xfrm>
        </p:spPr>
        <p:txBody>
          <a:bodyPr anchor="t" anchorCtr="1">
            <a:normAutofit/>
          </a:bodyPr>
          <a:lstStyle>
            <a:lvl1pPr marL="0" indent="0">
              <a:buNone/>
              <a:defRPr sz="3000">
                <a:solidFill>
                  <a:schemeClr val="tx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7/1/26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757736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372868" y="3957066"/>
            <a:ext cx="6407657" cy="46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507473" y="3957066"/>
            <a:ext cx="6405371" cy="46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1D8BD707-D9CF-40AE-B4C6-C98DA3205C09}" type="datetimeFigureOut">
              <a:rPr lang="en-US" smtClean="0"/>
              <a:pPr/>
              <a:t>7/1/26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3824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75154" y="3470150"/>
            <a:ext cx="6405372" cy="1056131"/>
          </a:xfrm>
        </p:spPr>
        <p:txBody>
          <a:bodyPr anchor="b" anchorCtr="1">
            <a:normAutofit/>
          </a:bodyPr>
          <a:lstStyle>
            <a:lvl1pPr marL="0" indent="0" algn="ctr">
              <a:buNone/>
              <a:defRPr sz="2850" b="0" cap="all" spc="150" baseline="0">
                <a:solidFill>
                  <a:schemeClr val="accent2">
                    <a:lumMod val="75000"/>
                  </a:schemeClr>
                </a:solidFill>
              </a:defRPr>
            </a:lvl1pPr>
            <a:lvl2pPr marL="685800" indent="0">
              <a:buNone/>
              <a:defRPr sz="285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2375154" y="4714875"/>
            <a:ext cx="6405372" cy="38951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9507474" y="4714875"/>
            <a:ext cx="6380226" cy="3895164"/>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9507474" y="3470150"/>
            <a:ext cx="6405372" cy="1056131"/>
          </a:xfrm>
        </p:spPr>
        <p:txBody>
          <a:bodyPr anchor="b" anchorCtr="1">
            <a:normAutofit/>
          </a:bodyPr>
          <a:lstStyle>
            <a:lvl1pPr marL="0" indent="0" algn="ctr">
              <a:buNone/>
              <a:defRPr sz="2850" b="0" cap="all" spc="150" baseline="0">
                <a:solidFill>
                  <a:schemeClr val="accent2">
                    <a:lumMod val="75000"/>
                  </a:schemeClr>
                </a:solidFill>
              </a:defRPr>
            </a:lvl1pPr>
            <a:lvl2pPr marL="685800" indent="0">
              <a:buNone/>
              <a:defRPr sz="285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7/1/26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272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7/1/26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3912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5268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9144000"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207008" y="3365743"/>
            <a:ext cx="6729984" cy="1712246"/>
          </a:xfrm>
          <a:solidFill>
            <a:srgbClr val="FFFFFF"/>
          </a:solidFill>
          <a:ln>
            <a:solidFill>
              <a:srgbClr val="404040"/>
            </a:solidFill>
          </a:ln>
        </p:spPr>
        <p:txBody>
          <a:bodyPr anchor="ctr" anchorCtr="1">
            <a:normAutofit/>
          </a:bodyPr>
          <a:lstStyle>
            <a:lvl1pPr>
              <a:defRPr sz="33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10104120" y="1207008"/>
            <a:ext cx="7223760" cy="7872984"/>
          </a:xfrm>
        </p:spPr>
        <p:txBody>
          <a:bodyPr>
            <a:normAutofit/>
          </a:bodyPr>
          <a:lstStyle>
            <a:lvl1pPr>
              <a:defRPr sz="285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3352" y="5324877"/>
            <a:ext cx="5692140" cy="3291054"/>
          </a:xfrm>
        </p:spPr>
        <p:txBody>
          <a:bodyPr anchor="t" anchorCtr="1">
            <a:normAutofit/>
          </a:bodyPr>
          <a:lstStyle>
            <a:lvl1pPr marL="0" indent="0" algn="ctr">
              <a:buNone/>
              <a:defRPr sz="2250">
                <a:solidFill>
                  <a:srgbClr val="FFFFFF"/>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9" name="Date Placeholder 8"/>
          <p:cNvSpPr>
            <a:spLocks noGrp="1"/>
          </p:cNvSpPr>
          <p:nvPr>
            <p:ph type="dt" sz="half" idx="10"/>
          </p:nvPr>
        </p:nvSpPr>
        <p:spPr/>
        <p:txBody>
          <a:bodyPr/>
          <a:lstStyle/>
          <a:p>
            <a:fld id="{1D8BD707-D9CF-40AE-B4C6-C98DA3205C09}" type="datetimeFigureOut">
              <a:rPr lang="en-US" smtClean="0"/>
              <a:pPr/>
              <a:t>7/1/26</a:t>
            </a:fld>
            <a:endParaRPr lang="en-US"/>
          </a:p>
        </p:txBody>
      </p:sp>
      <p:sp>
        <p:nvSpPr>
          <p:cNvPr id="10" name="Footer Placeholder 9"/>
          <p:cNvSpPr>
            <a:spLocks noGrp="1"/>
          </p:cNvSpPr>
          <p:nvPr>
            <p:ph type="ftr" sz="quarter" idx="11"/>
          </p:nvPr>
        </p:nvSpPr>
        <p:spPr>
          <a:xfrm>
            <a:off x="1207009" y="9354312"/>
            <a:ext cx="7687196" cy="48006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7812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9143999"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212785" y="3365742"/>
            <a:ext cx="6742497" cy="1701960"/>
          </a:xfrm>
          <a:solidFill>
            <a:srgbClr val="FFFFFF"/>
          </a:solidFill>
          <a:ln>
            <a:solidFill>
              <a:srgbClr val="404040"/>
            </a:solidFill>
          </a:ln>
        </p:spPr>
        <p:txBody>
          <a:bodyPr anchor="ctr" anchorCtr="1">
            <a:noAutofit/>
          </a:bodyPr>
          <a:lstStyle>
            <a:lvl1pPr>
              <a:defRPr sz="33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9143999" y="0"/>
            <a:ext cx="9153146" cy="10287000"/>
          </a:xfrm>
          <a:solidFill>
            <a:schemeClr val="bg1">
              <a:lumMod val="75000"/>
            </a:schemeClr>
          </a:solidFill>
        </p:spPr>
        <p:txBody>
          <a:bodyPr anchor="t"/>
          <a:lstStyle>
            <a:lvl1pPr marL="0" indent="0">
              <a:buNone/>
              <a:defRPr sz="4800">
                <a:solidFill>
                  <a:schemeClr val="bg1">
                    <a:lumMod val="85000"/>
                    <a:lumOff val="15000"/>
                  </a:schemeClr>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673352" y="5324878"/>
            <a:ext cx="5692140" cy="3291056"/>
          </a:xfrm>
        </p:spPr>
        <p:txBody>
          <a:bodyPr anchor="t" anchorCtr="1">
            <a:normAutofit/>
          </a:bodyPr>
          <a:lstStyle>
            <a:lvl1pPr marL="0" indent="0" algn="ctr">
              <a:buNone/>
              <a:defRPr sz="2250">
                <a:solidFill>
                  <a:srgbClr val="FFFFFF"/>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1D8BD707-D9CF-40AE-B4C6-C98DA3205C09}" type="datetimeFigureOut">
              <a:rPr lang="en-US" smtClean="0"/>
              <a:pPr/>
              <a:t>7/1/26</a:t>
            </a:fld>
            <a:endParaRPr lang="en-US"/>
          </a:p>
        </p:txBody>
      </p:sp>
      <p:sp>
        <p:nvSpPr>
          <p:cNvPr id="9" name="Footer Placeholder 8"/>
          <p:cNvSpPr>
            <a:spLocks noGrp="1"/>
          </p:cNvSpPr>
          <p:nvPr>
            <p:ph type="ftr" sz="quarter" idx="11"/>
          </p:nvPr>
        </p:nvSpPr>
        <p:spPr>
          <a:xfrm>
            <a:off x="1207009" y="9354312"/>
            <a:ext cx="7687196" cy="48006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7565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4960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979668" y="1405890"/>
            <a:ext cx="1947912" cy="747522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346705" y="1405890"/>
            <a:ext cx="9297734" cy="74752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4661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346704" y="1447038"/>
            <a:ext cx="11594592" cy="178308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346704" y="3957067"/>
            <a:ext cx="11594592" cy="46529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732144" y="9358224"/>
            <a:ext cx="4130619" cy="485952"/>
          </a:xfrm>
          <a:prstGeom prst="rect">
            <a:avLst/>
          </a:prstGeom>
        </p:spPr>
        <p:txBody>
          <a:bodyPr vert="horz" lIns="91440" tIns="45720" rIns="91440" bIns="45720" rtlCol="0" anchor="ctr"/>
          <a:lstStyle>
            <a:lvl1pPr algn="r">
              <a:defRPr sz="1575">
                <a:solidFill>
                  <a:schemeClr val="tx1">
                    <a:alpha val="70000"/>
                  </a:schemeClr>
                </a:solidFill>
              </a:defRPr>
            </a:lvl1pPr>
          </a:lstStyle>
          <a:p>
            <a:fld id="{1D8BD707-D9CF-40AE-B4C6-C98DA3205C09}" type="datetimeFigureOut">
              <a:rPr lang="en-US" smtClean="0"/>
              <a:pPr/>
              <a:t>7/1/26</a:t>
            </a:fld>
            <a:endParaRPr lang="en-US"/>
          </a:p>
        </p:txBody>
      </p:sp>
      <p:sp>
        <p:nvSpPr>
          <p:cNvPr id="5" name="Footer Placeholder 4"/>
          <p:cNvSpPr>
            <a:spLocks noGrp="1"/>
          </p:cNvSpPr>
          <p:nvPr>
            <p:ph type="ftr" sz="quarter" idx="3"/>
          </p:nvPr>
        </p:nvSpPr>
        <p:spPr>
          <a:xfrm>
            <a:off x="2400301" y="9354312"/>
            <a:ext cx="8851784" cy="480060"/>
          </a:xfrm>
          <a:prstGeom prst="rect">
            <a:avLst/>
          </a:prstGeom>
        </p:spPr>
        <p:txBody>
          <a:bodyPr vert="horz" lIns="91440" tIns="45720" rIns="91440" bIns="45720" rtlCol="0" anchor="ctr"/>
          <a:lstStyle>
            <a:lvl1pPr algn="l">
              <a:defRPr sz="1575">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6138383" y="9326880"/>
            <a:ext cx="548640" cy="548640"/>
          </a:xfrm>
          <a:prstGeom prst="ellipse">
            <a:avLst/>
          </a:prstGeom>
          <a:solidFill>
            <a:srgbClr val="1D1D1D">
              <a:alpha val="70000"/>
            </a:srgbClr>
          </a:solidFill>
        </p:spPr>
        <p:txBody>
          <a:bodyPr vert="horz" lIns="18288" tIns="45720" rIns="18288" bIns="45720" rtlCol="0" anchor="ctr">
            <a:noAutofit/>
          </a:bodyPr>
          <a:lstStyle>
            <a:lvl1pPr algn="ctr">
              <a:defRPr sz="1650" spc="0" baseline="0">
                <a:solidFill>
                  <a:srgbClr val="FFFFFF"/>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98227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371600" rtl="0" eaLnBrk="1" latinLnBrk="0" hangingPunct="1">
        <a:lnSpc>
          <a:spcPct val="90000"/>
        </a:lnSpc>
        <a:spcBef>
          <a:spcPct val="0"/>
        </a:spcBef>
        <a:buNone/>
        <a:defRPr sz="4200" kern="1200" cap="all" spc="300" baseline="0">
          <a:solidFill>
            <a:srgbClr val="262626"/>
          </a:solidFill>
          <a:latin typeface="+mj-lt"/>
          <a:ea typeface="+mj-ea"/>
          <a:cs typeface="+mj-cs"/>
        </a:defRPr>
      </a:lvl1pPr>
    </p:titleStyle>
    <p:bodyStyle>
      <a:lvl1pPr marL="342900" indent="-342900" algn="l" defTabSz="1371600" rtl="0" eaLnBrk="1" latinLnBrk="0" hangingPunct="1">
        <a:lnSpc>
          <a:spcPct val="100000"/>
        </a:lnSpc>
        <a:spcBef>
          <a:spcPts val="1500"/>
        </a:spcBef>
        <a:buClr>
          <a:schemeClr val="accent2"/>
        </a:buClr>
        <a:buFont typeface="Arial" panose="020B0604020202020204" pitchFamily="34" charset="0"/>
        <a:buChar char="•"/>
        <a:defRPr sz="2700" kern="1200">
          <a:solidFill>
            <a:schemeClr val="tx1">
              <a:lumMod val="85000"/>
              <a:lumOff val="15000"/>
            </a:schemeClr>
          </a:solidFill>
          <a:latin typeface="+mn-lt"/>
          <a:ea typeface="+mn-ea"/>
          <a:cs typeface="+mn-cs"/>
        </a:defRPr>
      </a:lvl1pPr>
      <a:lvl2pPr marL="6858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0287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3pPr>
      <a:lvl4pPr marL="13716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4pPr>
      <a:lvl5pPr marL="17145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5pPr>
      <a:lvl6pPr marL="1969295"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222647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2486025"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baseline="0">
          <a:solidFill>
            <a:schemeClr val="tx1"/>
          </a:solidFill>
          <a:latin typeface="+mn-lt"/>
          <a:ea typeface="+mn-ea"/>
          <a:cs typeface="+mn-cs"/>
        </a:defRPr>
      </a:lvl8pPr>
      <a:lvl9pPr marL="2824163"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baseline="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blog.udemy.com/leadership-approaches/"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hyperlink" Target="http://pixabay.com/en/unequal-maths-equals-not-not-equal-147925/" TargetMode="External"/><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kwhRQY1IsNA?t=15"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youtu.be/reM8uQVqgoM?t=2"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pixabay.com/en/thank-you-thanks-gratitude-2011012/" TargetMode="External"/><Relationship Id="rId2" Type="http://schemas.openxmlformats.org/officeDocument/2006/relationships/image" Target="../media/image69.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999"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301973"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66A1FA-8277-A891-E0EB-D4D90238685E}"/>
              </a:ext>
            </a:extLst>
          </p:cNvPr>
          <p:cNvSpPr>
            <a:spLocks noGrp="1"/>
          </p:cNvSpPr>
          <p:nvPr>
            <p:ph type="ctrTitle"/>
          </p:nvPr>
        </p:nvSpPr>
        <p:spPr>
          <a:xfrm>
            <a:off x="1185772" y="1154317"/>
            <a:ext cx="8929148" cy="4894679"/>
          </a:xfrm>
          <a:noFill/>
          <a:ln>
            <a:solidFill>
              <a:schemeClr val="bg1"/>
            </a:solidFill>
          </a:ln>
        </p:spPr>
        <p:txBody>
          <a:bodyPr vert="horz" lIns="274320" tIns="274320" rIns="274320" bIns="274320" rtlCol="0" anchorCtr="1">
            <a:normAutofit/>
          </a:bodyPr>
          <a:lstStyle/>
          <a:p>
            <a:r>
              <a:rPr lang="en-US" sz="6000">
                <a:solidFill>
                  <a:schemeClr val="bg1"/>
                </a:solidFill>
              </a:rPr>
              <a:t>Emotional Intelligence </a:t>
            </a:r>
          </a:p>
        </p:txBody>
      </p:sp>
      <p:sp>
        <p:nvSpPr>
          <p:cNvPr id="3" name="Subtitle 2">
            <a:extLst>
              <a:ext uri="{FF2B5EF4-FFF2-40B4-BE49-F238E27FC236}">
                <a16:creationId xmlns:a16="http://schemas.microsoft.com/office/drawing/2014/main" id="{0E532AB8-6918-FA2A-A519-FC4636031255}"/>
              </a:ext>
            </a:extLst>
          </p:cNvPr>
          <p:cNvSpPr>
            <a:spLocks noGrp="1"/>
          </p:cNvSpPr>
          <p:nvPr>
            <p:ph type="subTitle" idx="1"/>
          </p:nvPr>
        </p:nvSpPr>
        <p:spPr>
          <a:xfrm>
            <a:off x="1185766" y="6589131"/>
            <a:ext cx="8866733" cy="1799524"/>
          </a:xfrm>
        </p:spPr>
        <p:txBody>
          <a:bodyPr>
            <a:normAutofit/>
          </a:bodyPr>
          <a:lstStyle/>
          <a:p>
            <a:r>
              <a:rPr lang="en-US">
                <a:solidFill>
                  <a:schemeClr val="bg1"/>
                </a:solidFill>
              </a:rPr>
              <a:t>July 2</a:t>
            </a:r>
            <a:r>
              <a:rPr lang="en-US" baseline="30000">
                <a:solidFill>
                  <a:schemeClr val="bg1"/>
                </a:solidFill>
              </a:rPr>
              <a:t>nd</a:t>
            </a:r>
            <a:r>
              <a:rPr lang="en-US">
                <a:solidFill>
                  <a:schemeClr val="bg1"/>
                </a:solidFill>
              </a:rPr>
              <a:t>, 2026</a:t>
            </a:r>
          </a:p>
          <a:p>
            <a:r>
              <a:rPr lang="en-US">
                <a:solidFill>
                  <a:schemeClr val="bg1"/>
                </a:solidFill>
              </a:rPr>
              <a:t>Robert Foschia </a:t>
            </a:r>
          </a:p>
        </p:txBody>
      </p:sp>
      <p:pic>
        <p:nvPicPr>
          <p:cNvPr id="11" name="Picture 10">
            <a:extLst>
              <a:ext uri="{FF2B5EF4-FFF2-40B4-BE49-F238E27FC236}">
                <a16:creationId xmlns:a16="http://schemas.microsoft.com/office/drawing/2014/main" id="{0FF6E132-13FF-22ED-1E9D-A52B7AE94B24}"/>
              </a:ext>
            </a:extLst>
          </p:cNvPr>
          <p:cNvPicPr>
            <a:picLocks noChangeAspect="1"/>
          </p:cNvPicPr>
          <p:nvPr/>
        </p:nvPicPr>
        <p:blipFill>
          <a:blip r:embed="rId2"/>
          <a:srcRect l="22820" r="20020"/>
          <a:stretch>
            <a:fillRect/>
          </a:stretch>
        </p:blipFill>
        <p:spPr>
          <a:xfrm>
            <a:off x="12727286" y="958419"/>
            <a:ext cx="4061737" cy="3943780"/>
          </a:xfrm>
          <a:prstGeom prst="rect">
            <a:avLst/>
          </a:prstGeom>
        </p:spPr>
      </p:pic>
      <p:grpSp>
        <p:nvGrpSpPr>
          <p:cNvPr id="4" name="Group 5">
            <a:extLst>
              <a:ext uri="{FF2B5EF4-FFF2-40B4-BE49-F238E27FC236}">
                <a16:creationId xmlns:a16="http://schemas.microsoft.com/office/drawing/2014/main" id="{064C873B-E040-DD40-8FF2-77DBE039E722}"/>
              </a:ext>
            </a:extLst>
          </p:cNvPr>
          <p:cNvGrpSpPr/>
          <p:nvPr/>
        </p:nvGrpSpPr>
        <p:grpSpPr>
          <a:xfrm>
            <a:off x="12193512" y="5384800"/>
            <a:ext cx="5129286" cy="2597112"/>
            <a:chOff x="0" y="-161791"/>
            <a:chExt cx="9257126" cy="4687159"/>
          </a:xfrm>
        </p:grpSpPr>
        <p:grpSp>
          <p:nvGrpSpPr>
            <p:cNvPr id="5" name="Group 6">
              <a:extLst>
                <a:ext uri="{FF2B5EF4-FFF2-40B4-BE49-F238E27FC236}">
                  <a16:creationId xmlns:a16="http://schemas.microsoft.com/office/drawing/2014/main" id="{CFEA8E02-FA84-67B3-35EA-E115A11034F6}"/>
                </a:ext>
              </a:extLst>
            </p:cNvPr>
            <p:cNvGrpSpPr/>
            <p:nvPr/>
          </p:nvGrpSpPr>
          <p:grpSpPr>
            <a:xfrm>
              <a:off x="0" y="-161791"/>
              <a:ext cx="9257126" cy="4687159"/>
              <a:chOff x="0" y="-38100"/>
              <a:chExt cx="2179957" cy="1103777"/>
            </a:xfrm>
          </p:grpSpPr>
          <p:sp>
            <p:nvSpPr>
              <p:cNvPr id="9" name="Freeform 7">
                <a:extLst>
                  <a:ext uri="{FF2B5EF4-FFF2-40B4-BE49-F238E27FC236}">
                    <a16:creationId xmlns:a16="http://schemas.microsoft.com/office/drawing/2014/main" id="{57EC06F6-9097-8FE6-CBAF-B9BC9CBEAD7B}"/>
                  </a:ext>
                </a:extLst>
              </p:cNvPr>
              <p:cNvSpPr/>
              <p:nvPr/>
            </p:nvSpPr>
            <p:spPr>
              <a:xfrm>
                <a:off x="0" y="0"/>
                <a:ext cx="2179957" cy="1065677"/>
              </a:xfrm>
              <a:custGeom>
                <a:avLst/>
                <a:gdLst/>
                <a:ahLst/>
                <a:cxnLst/>
                <a:rect l="l" t="t" r="r" b="b"/>
                <a:pathLst>
                  <a:path w="2179957" h="1065677">
                    <a:moveTo>
                      <a:pt x="56870" y="0"/>
                    </a:moveTo>
                    <a:lnTo>
                      <a:pt x="2123087" y="0"/>
                    </a:lnTo>
                    <a:cubicBezTo>
                      <a:pt x="2154496" y="0"/>
                      <a:pt x="2179957" y="25461"/>
                      <a:pt x="2179957" y="56870"/>
                    </a:cubicBezTo>
                    <a:lnTo>
                      <a:pt x="2179957" y="1008808"/>
                    </a:lnTo>
                    <a:cubicBezTo>
                      <a:pt x="2179957" y="1023890"/>
                      <a:pt x="2173965" y="1038355"/>
                      <a:pt x="2163300" y="1049021"/>
                    </a:cubicBezTo>
                    <a:cubicBezTo>
                      <a:pt x="2152635" y="1059686"/>
                      <a:pt x="2138170" y="1065677"/>
                      <a:pt x="2123087" y="1065677"/>
                    </a:cubicBezTo>
                    <a:lnTo>
                      <a:pt x="56870" y="1065677"/>
                    </a:lnTo>
                    <a:cubicBezTo>
                      <a:pt x="25461" y="1065677"/>
                      <a:pt x="0" y="1040216"/>
                      <a:pt x="0" y="1008808"/>
                    </a:cubicBezTo>
                    <a:lnTo>
                      <a:pt x="0" y="56870"/>
                    </a:lnTo>
                    <a:cubicBezTo>
                      <a:pt x="0" y="25461"/>
                      <a:pt x="25461" y="0"/>
                      <a:pt x="56870" y="0"/>
                    </a:cubicBezTo>
                    <a:close/>
                  </a:path>
                </a:pathLst>
              </a:custGeom>
              <a:solidFill>
                <a:srgbClr val="FFFFFF"/>
              </a:solidFill>
            </p:spPr>
            <p:txBody>
              <a:bodyPr/>
              <a:lstStyle/>
              <a:p>
                <a:endParaRPr lang="en-US"/>
              </a:p>
            </p:txBody>
          </p:sp>
          <p:sp>
            <p:nvSpPr>
              <p:cNvPr id="10" name="TextBox 8">
                <a:extLst>
                  <a:ext uri="{FF2B5EF4-FFF2-40B4-BE49-F238E27FC236}">
                    <a16:creationId xmlns:a16="http://schemas.microsoft.com/office/drawing/2014/main" id="{063E4DF1-A074-8B56-8933-347C0DB8F6B1}"/>
                  </a:ext>
                </a:extLst>
              </p:cNvPr>
              <p:cNvSpPr txBox="1"/>
              <p:nvPr/>
            </p:nvSpPr>
            <p:spPr>
              <a:xfrm>
                <a:off x="0" y="-38100"/>
                <a:ext cx="2179957" cy="1103777"/>
              </a:xfrm>
              <a:prstGeom prst="rect">
                <a:avLst/>
              </a:prstGeom>
            </p:spPr>
            <p:txBody>
              <a:bodyPr lIns="42612" tIns="42612" rIns="42612" bIns="42612" rtlCol="0" anchor="ctr"/>
              <a:lstStyle/>
              <a:p>
                <a:pPr algn="ctr">
                  <a:lnSpc>
                    <a:spcPts val="2660"/>
                  </a:lnSpc>
                  <a:spcBef>
                    <a:spcPct val="0"/>
                  </a:spcBef>
                </a:pPr>
                <a:endParaRPr/>
              </a:p>
            </p:txBody>
          </p:sp>
        </p:grpSp>
        <p:sp>
          <p:nvSpPr>
            <p:cNvPr id="6" name="Freeform 9">
              <a:extLst>
                <a:ext uri="{FF2B5EF4-FFF2-40B4-BE49-F238E27FC236}">
                  <a16:creationId xmlns:a16="http://schemas.microsoft.com/office/drawing/2014/main" id="{9612AE96-F432-8683-FC68-D940824F5F46}"/>
                </a:ext>
              </a:extLst>
            </p:cNvPr>
            <p:cNvSpPr/>
            <p:nvPr/>
          </p:nvSpPr>
          <p:spPr>
            <a:xfrm>
              <a:off x="824246" y="581738"/>
              <a:ext cx="2576948" cy="1264985"/>
            </a:xfrm>
            <a:custGeom>
              <a:avLst/>
              <a:gdLst/>
              <a:ahLst/>
              <a:cxnLst/>
              <a:rect l="l" t="t" r="r" b="b"/>
              <a:pathLst>
                <a:path w="2576948" h="1264985">
                  <a:moveTo>
                    <a:pt x="0" y="0"/>
                  </a:moveTo>
                  <a:lnTo>
                    <a:pt x="2576948" y="0"/>
                  </a:lnTo>
                  <a:lnTo>
                    <a:pt x="2576948" y="1264984"/>
                  </a:lnTo>
                  <a:lnTo>
                    <a:pt x="0" y="1264984"/>
                  </a:lnTo>
                  <a:lnTo>
                    <a:pt x="0" y="0"/>
                  </a:lnTo>
                  <a:close/>
                </a:path>
              </a:pathLst>
            </a:custGeom>
            <a:blipFill>
              <a:blip r:embed="rId3"/>
              <a:stretch>
                <a:fillRect t="-1660" b="-1660"/>
              </a:stretch>
            </a:blipFill>
          </p:spPr>
          <p:txBody>
            <a:bodyPr/>
            <a:lstStyle/>
            <a:p>
              <a:endParaRPr lang="en-US"/>
            </a:p>
          </p:txBody>
        </p:sp>
        <p:sp>
          <p:nvSpPr>
            <p:cNvPr id="7" name="Freeform 10">
              <a:extLst>
                <a:ext uri="{FF2B5EF4-FFF2-40B4-BE49-F238E27FC236}">
                  <a16:creationId xmlns:a16="http://schemas.microsoft.com/office/drawing/2014/main" id="{804DE099-29C7-E2FF-5A24-74ED7559B5A0}"/>
                </a:ext>
              </a:extLst>
            </p:cNvPr>
            <p:cNvSpPr/>
            <p:nvPr/>
          </p:nvSpPr>
          <p:spPr>
            <a:xfrm>
              <a:off x="4042919" y="877074"/>
              <a:ext cx="3866237" cy="778080"/>
            </a:xfrm>
            <a:custGeom>
              <a:avLst/>
              <a:gdLst/>
              <a:ahLst/>
              <a:cxnLst/>
              <a:rect l="l" t="t" r="r" b="b"/>
              <a:pathLst>
                <a:path w="3866237" h="778080">
                  <a:moveTo>
                    <a:pt x="0" y="0"/>
                  </a:moveTo>
                  <a:lnTo>
                    <a:pt x="3866238" y="0"/>
                  </a:lnTo>
                  <a:lnTo>
                    <a:pt x="3866238" y="778080"/>
                  </a:lnTo>
                  <a:lnTo>
                    <a:pt x="0" y="778080"/>
                  </a:lnTo>
                  <a:lnTo>
                    <a:pt x="0" y="0"/>
                  </a:lnTo>
                  <a:close/>
                </a:path>
              </a:pathLst>
            </a:custGeom>
            <a:blipFill>
              <a:blip r:embed="rId4"/>
              <a:stretch>
                <a:fillRect/>
              </a:stretch>
            </a:blipFill>
          </p:spPr>
          <p:txBody>
            <a:bodyPr/>
            <a:lstStyle/>
            <a:p>
              <a:endParaRPr lang="en-US"/>
            </a:p>
          </p:txBody>
        </p:sp>
        <p:sp>
          <p:nvSpPr>
            <p:cNvPr id="8" name="TextBox 11">
              <a:extLst>
                <a:ext uri="{FF2B5EF4-FFF2-40B4-BE49-F238E27FC236}">
                  <a16:creationId xmlns:a16="http://schemas.microsoft.com/office/drawing/2014/main" id="{846F798B-F765-EF3D-B194-12295BF443A7}"/>
                </a:ext>
              </a:extLst>
            </p:cNvPr>
            <p:cNvSpPr txBox="1"/>
            <p:nvPr/>
          </p:nvSpPr>
          <p:spPr>
            <a:xfrm>
              <a:off x="1496152" y="2130126"/>
              <a:ext cx="5935360" cy="1176821"/>
            </a:xfrm>
            <a:prstGeom prst="rect">
              <a:avLst/>
            </a:prstGeom>
          </p:spPr>
          <p:txBody>
            <a:bodyPr lIns="0" tIns="0" rIns="0" bIns="0" rtlCol="0" anchor="t">
              <a:spAutoFit/>
            </a:bodyPr>
            <a:lstStyle/>
            <a:p>
              <a:pPr algn="ctr" defTabSz="499307">
                <a:lnSpc>
                  <a:spcPts val="2638"/>
                </a:lnSpc>
                <a:spcAft>
                  <a:spcPts val="910"/>
                </a:spcAft>
              </a:pPr>
              <a:r>
                <a:rPr lang="en-US" sz="1884" b="1" kern="1200">
                  <a:solidFill>
                    <a:srgbClr val="154275"/>
                  </a:solidFill>
                  <a:latin typeface="Canva Sans Bold"/>
                  <a:ea typeface="+mn-ea"/>
                  <a:cs typeface="+mn-cs"/>
                  <a:sym typeface="Canva Sans Bold"/>
                </a:rPr>
                <a:t>CAREER &amp; LEADERSHIP SKILLS ACADEMY</a:t>
              </a:r>
              <a:endParaRPr lang="en-US" sz="2588" b="1">
                <a:solidFill>
                  <a:srgbClr val="154275"/>
                </a:solidFill>
                <a:latin typeface="Canva Sans Bold"/>
                <a:ea typeface="Canva Sans Bold"/>
                <a:cs typeface="Canva Sans Bold"/>
                <a:sym typeface="Canva Sans Bold"/>
              </a:endParaRPr>
            </a:p>
          </p:txBody>
        </p:sp>
      </p:grpSp>
    </p:spTree>
    <p:extLst>
      <p:ext uri="{BB962C8B-B14F-4D97-AF65-F5344CB8AC3E}">
        <p14:creationId xmlns:p14="http://schemas.microsoft.com/office/powerpoint/2010/main" val="112162395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riting on a transparent board&#10;&#10;AI-generated content may be incorrect.">
            <a:extLst>
              <a:ext uri="{FF2B5EF4-FFF2-40B4-BE49-F238E27FC236}">
                <a16:creationId xmlns:a16="http://schemas.microsoft.com/office/drawing/2014/main" id="{D79C15EA-A837-CA96-CB77-BBFA2B107CD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 b="2990"/>
          <a:stretch>
            <a:fillRect/>
          </a:stretch>
        </p:blipFill>
        <p:spPr>
          <a:xfrm>
            <a:off x="6976363" y="10"/>
            <a:ext cx="11311635" cy="10286988"/>
          </a:xfrm>
          <a:prstGeom prst="rect">
            <a:avLst/>
          </a:prstGeom>
        </p:spPr>
      </p:pic>
      <p:sp>
        <p:nvSpPr>
          <p:cNvPr id="17" name="Rectangle 16">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22C065-B753-A95B-DAEA-3FAE03BA8CDA}"/>
              </a:ext>
            </a:extLst>
          </p:cNvPr>
          <p:cNvSpPr>
            <a:spLocks noGrp="1"/>
          </p:cNvSpPr>
          <p:nvPr>
            <p:ph type="title"/>
          </p:nvPr>
        </p:nvSpPr>
        <p:spPr>
          <a:xfrm>
            <a:off x="965200" y="965200"/>
            <a:ext cx="5045961" cy="2592066"/>
          </a:xfrm>
          <a:noFill/>
          <a:ln>
            <a:solidFill>
              <a:schemeClr val="bg1"/>
            </a:solidFill>
          </a:ln>
        </p:spPr>
        <p:txBody>
          <a:bodyPr wrap="square">
            <a:normAutofit/>
          </a:bodyPr>
          <a:lstStyle/>
          <a:p>
            <a:r>
              <a:rPr lang="en-US">
                <a:solidFill>
                  <a:schemeClr val="bg1"/>
                </a:solidFill>
              </a:rPr>
              <a:t>Why does mgmt want eq?</a:t>
            </a:r>
          </a:p>
        </p:txBody>
      </p:sp>
      <p:sp>
        <p:nvSpPr>
          <p:cNvPr id="3" name="Content Placeholder 2">
            <a:extLst>
              <a:ext uri="{FF2B5EF4-FFF2-40B4-BE49-F238E27FC236}">
                <a16:creationId xmlns:a16="http://schemas.microsoft.com/office/drawing/2014/main" id="{C00F4A2B-12F8-23EC-2299-41F91E43F154}"/>
              </a:ext>
            </a:extLst>
          </p:cNvPr>
          <p:cNvSpPr>
            <a:spLocks noGrp="1"/>
          </p:cNvSpPr>
          <p:nvPr>
            <p:ph idx="1"/>
          </p:nvPr>
        </p:nvSpPr>
        <p:spPr>
          <a:xfrm>
            <a:off x="965202" y="3957066"/>
            <a:ext cx="5587998" cy="5123433"/>
          </a:xfrm>
        </p:spPr>
        <p:txBody>
          <a:bodyPr>
            <a:normAutofit/>
          </a:bodyPr>
          <a:lstStyle/>
          <a:p>
            <a:r>
              <a:rPr lang="en-US" sz="3600" b="1" u="none" dirty="0">
                <a:solidFill>
                  <a:schemeClr val="bg1"/>
                </a:solidFill>
                <a:latin typeface="Canva Sans Bold"/>
                <a:ea typeface="Canva Sans Bold"/>
                <a:cs typeface="Canva Sans Bold"/>
                <a:sym typeface="Canva Sans Bold"/>
              </a:rPr>
              <a:t>Management… involves the coordination and administration of tasks and resources to achieve organizational goals.</a:t>
            </a:r>
          </a:p>
          <a:p>
            <a:endParaRPr lang="en-US" dirty="0">
              <a:solidFill>
                <a:schemeClr val="bg1"/>
              </a:solidFill>
            </a:endParaRPr>
          </a:p>
        </p:txBody>
      </p:sp>
    </p:spTree>
    <p:extLst>
      <p:ext uri="{BB962C8B-B14F-4D97-AF65-F5344CB8AC3E}">
        <p14:creationId xmlns:p14="http://schemas.microsoft.com/office/powerpoint/2010/main" val="55625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29121-AF1F-C46B-201C-DB8C98CE9209}"/>
              </a:ext>
            </a:extLst>
          </p:cNvPr>
          <p:cNvSpPr>
            <a:spLocks noGrp="1"/>
          </p:cNvSpPr>
          <p:nvPr>
            <p:ph type="title"/>
          </p:nvPr>
        </p:nvSpPr>
        <p:spPr>
          <a:xfrm>
            <a:off x="3346704" y="479560"/>
            <a:ext cx="11594592" cy="1783080"/>
          </a:xfrm>
        </p:spPr>
        <p:txBody>
          <a:bodyPr/>
          <a:lstStyle/>
          <a:p>
            <a:r>
              <a:rPr lang="en-US" dirty="0"/>
              <a:t>Animal spirits </a:t>
            </a:r>
          </a:p>
        </p:txBody>
      </p:sp>
      <p:grpSp>
        <p:nvGrpSpPr>
          <p:cNvPr id="5" name="Group 3">
            <a:extLst>
              <a:ext uri="{FF2B5EF4-FFF2-40B4-BE49-F238E27FC236}">
                <a16:creationId xmlns:a16="http://schemas.microsoft.com/office/drawing/2014/main" id="{C4EB5B9B-75BA-1F80-46F3-35D12FA9B847}"/>
              </a:ext>
            </a:extLst>
          </p:cNvPr>
          <p:cNvGrpSpPr/>
          <p:nvPr/>
        </p:nvGrpSpPr>
        <p:grpSpPr>
          <a:xfrm>
            <a:off x="1697320" y="2628901"/>
            <a:ext cx="3388048" cy="7086600"/>
            <a:chOff x="0" y="0"/>
            <a:chExt cx="3133810" cy="4032689"/>
          </a:xfrm>
        </p:grpSpPr>
        <p:sp>
          <p:nvSpPr>
            <p:cNvPr id="6" name="Freeform 4">
              <a:extLst>
                <a:ext uri="{FF2B5EF4-FFF2-40B4-BE49-F238E27FC236}">
                  <a16:creationId xmlns:a16="http://schemas.microsoft.com/office/drawing/2014/main" id="{31D94034-5FF0-18C6-AFC3-A0EB7D44FA6D}"/>
                </a:ext>
              </a:extLst>
            </p:cNvPr>
            <p:cNvSpPr/>
            <p:nvPr/>
          </p:nvSpPr>
          <p:spPr>
            <a:xfrm>
              <a:off x="0" y="0"/>
              <a:ext cx="3133810" cy="4032690"/>
            </a:xfrm>
            <a:custGeom>
              <a:avLst/>
              <a:gdLst/>
              <a:ahLst/>
              <a:cxnLst/>
              <a:rect l="l" t="t" r="r" b="b"/>
              <a:pathLst>
                <a:path w="3133810" h="403269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74C26A"/>
            </a:solidFill>
          </p:spPr>
          <p:txBody>
            <a:bodyPr/>
            <a:lstStyle/>
            <a:p>
              <a:endParaRPr lang="en-US"/>
            </a:p>
          </p:txBody>
        </p:sp>
      </p:grpSp>
      <p:pic>
        <p:nvPicPr>
          <p:cNvPr id="7" name="Picture 2" descr="2+ Thousand Peacock Clipart Royalty-Free Images, Stock Photos &amp; Pictures |  Shutterstock">
            <a:extLst>
              <a:ext uri="{FF2B5EF4-FFF2-40B4-BE49-F238E27FC236}">
                <a16:creationId xmlns:a16="http://schemas.microsoft.com/office/drawing/2014/main" id="{AF4E63E5-50CF-4003-9DC1-9887D87C5A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974"/>
          <a:stretch/>
        </p:blipFill>
        <p:spPr bwMode="auto">
          <a:xfrm>
            <a:off x="2300731" y="3778812"/>
            <a:ext cx="2181225" cy="250768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9">
            <a:extLst>
              <a:ext uri="{FF2B5EF4-FFF2-40B4-BE49-F238E27FC236}">
                <a16:creationId xmlns:a16="http://schemas.microsoft.com/office/drawing/2014/main" id="{691F1A7A-A2C5-D5B9-A9E3-BF37CA11AF99}"/>
              </a:ext>
            </a:extLst>
          </p:cNvPr>
          <p:cNvGrpSpPr/>
          <p:nvPr/>
        </p:nvGrpSpPr>
        <p:grpSpPr>
          <a:xfrm>
            <a:off x="5532424" y="2628901"/>
            <a:ext cx="3388048" cy="7086600"/>
            <a:chOff x="0" y="0"/>
            <a:chExt cx="3133810" cy="4032689"/>
          </a:xfrm>
        </p:grpSpPr>
        <p:sp>
          <p:nvSpPr>
            <p:cNvPr id="9" name="Freeform 10">
              <a:extLst>
                <a:ext uri="{FF2B5EF4-FFF2-40B4-BE49-F238E27FC236}">
                  <a16:creationId xmlns:a16="http://schemas.microsoft.com/office/drawing/2014/main" id="{CE9E6DA3-E521-D07D-68C5-8548043A1521}"/>
                </a:ext>
              </a:extLst>
            </p:cNvPr>
            <p:cNvSpPr/>
            <p:nvPr/>
          </p:nvSpPr>
          <p:spPr>
            <a:xfrm>
              <a:off x="0" y="0"/>
              <a:ext cx="3133810" cy="4032690"/>
            </a:xfrm>
            <a:custGeom>
              <a:avLst/>
              <a:gdLst/>
              <a:ahLst/>
              <a:cxnLst/>
              <a:rect l="l" t="t" r="r" b="b"/>
              <a:pathLst>
                <a:path w="3133810" h="403269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74C26A"/>
            </a:solidFill>
          </p:spPr>
          <p:txBody>
            <a:bodyPr/>
            <a:lstStyle/>
            <a:p>
              <a:endParaRPr lang="en-US"/>
            </a:p>
          </p:txBody>
        </p:sp>
      </p:grpSp>
      <p:grpSp>
        <p:nvGrpSpPr>
          <p:cNvPr id="10" name="Group 9">
            <a:extLst>
              <a:ext uri="{FF2B5EF4-FFF2-40B4-BE49-F238E27FC236}">
                <a16:creationId xmlns:a16="http://schemas.microsoft.com/office/drawing/2014/main" id="{B3C41E42-9295-3E65-348B-0A06F2C407D2}"/>
              </a:ext>
            </a:extLst>
          </p:cNvPr>
          <p:cNvGrpSpPr/>
          <p:nvPr/>
        </p:nvGrpSpPr>
        <p:grpSpPr>
          <a:xfrm>
            <a:off x="9438741" y="2606794"/>
            <a:ext cx="3388048" cy="7086600"/>
            <a:chOff x="0" y="0"/>
            <a:chExt cx="3133810" cy="4032689"/>
          </a:xfrm>
        </p:grpSpPr>
        <p:sp>
          <p:nvSpPr>
            <p:cNvPr id="11" name="Freeform 10">
              <a:extLst>
                <a:ext uri="{FF2B5EF4-FFF2-40B4-BE49-F238E27FC236}">
                  <a16:creationId xmlns:a16="http://schemas.microsoft.com/office/drawing/2014/main" id="{D2E5B603-97C8-EBBB-5296-000EC514E12B}"/>
                </a:ext>
              </a:extLst>
            </p:cNvPr>
            <p:cNvSpPr/>
            <p:nvPr/>
          </p:nvSpPr>
          <p:spPr>
            <a:xfrm>
              <a:off x="0" y="0"/>
              <a:ext cx="3133810" cy="4032690"/>
            </a:xfrm>
            <a:custGeom>
              <a:avLst/>
              <a:gdLst/>
              <a:ahLst/>
              <a:cxnLst/>
              <a:rect l="l" t="t" r="r" b="b"/>
              <a:pathLst>
                <a:path w="3133810" h="403269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74C26A"/>
            </a:solidFill>
          </p:spPr>
          <p:txBody>
            <a:bodyPr/>
            <a:lstStyle/>
            <a:p>
              <a:endParaRPr lang="en-US"/>
            </a:p>
          </p:txBody>
        </p:sp>
      </p:grpSp>
      <p:grpSp>
        <p:nvGrpSpPr>
          <p:cNvPr id="12" name="Group 7">
            <a:extLst>
              <a:ext uri="{FF2B5EF4-FFF2-40B4-BE49-F238E27FC236}">
                <a16:creationId xmlns:a16="http://schemas.microsoft.com/office/drawing/2014/main" id="{8FD01F9A-6C39-0E84-901F-C17418958A71}"/>
              </a:ext>
            </a:extLst>
          </p:cNvPr>
          <p:cNvGrpSpPr/>
          <p:nvPr/>
        </p:nvGrpSpPr>
        <p:grpSpPr>
          <a:xfrm>
            <a:off x="13491446" y="2606796"/>
            <a:ext cx="3388048" cy="7086600"/>
            <a:chOff x="0" y="0"/>
            <a:chExt cx="3133810" cy="4032689"/>
          </a:xfrm>
        </p:grpSpPr>
        <p:sp>
          <p:nvSpPr>
            <p:cNvPr id="13" name="Freeform 8">
              <a:extLst>
                <a:ext uri="{FF2B5EF4-FFF2-40B4-BE49-F238E27FC236}">
                  <a16:creationId xmlns:a16="http://schemas.microsoft.com/office/drawing/2014/main" id="{77818C44-80CB-ED55-CB2F-0FDEB789AF68}"/>
                </a:ext>
              </a:extLst>
            </p:cNvPr>
            <p:cNvSpPr/>
            <p:nvPr/>
          </p:nvSpPr>
          <p:spPr>
            <a:xfrm>
              <a:off x="0" y="0"/>
              <a:ext cx="3133810" cy="4032690"/>
            </a:xfrm>
            <a:custGeom>
              <a:avLst/>
              <a:gdLst/>
              <a:ahLst/>
              <a:cxnLst/>
              <a:rect l="l" t="t" r="r" b="b"/>
              <a:pathLst>
                <a:path w="3133810" h="4032690">
                  <a:moveTo>
                    <a:pt x="3009350" y="4032689"/>
                  </a:moveTo>
                  <a:lnTo>
                    <a:pt x="124460" y="4032689"/>
                  </a:lnTo>
                  <a:cubicBezTo>
                    <a:pt x="55880" y="4032689"/>
                    <a:pt x="0" y="3976809"/>
                    <a:pt x="0" y="3908229"/>
                  </a:cubicBezTo>
                  <a:lnTo>
                    <a:pt x="0" y="124460"/>
                  </a:lnTo>
                  <a:cubicBezTo>
                    <a:pt x="0" y="55880"/>
                    <a:pt x="55880" y="0"/>
                    <a:pt x="124460" y="0"/>
                  </a:cubicBezTo>
                  <a:lnTo>
                    <a:pt x="3009350" y="0"/>
                  </a:lnTo>
                  <a:cubicBezTo>
                    <a:pt x="3077930" y="0"/>
                    <a:pt x="3133810" y="55880"/>
                    <a:pt x="3133810" y="124460"/>
                  </a:cubicBezTo>
                  <a:lnTo>
                    <a:pt x="3133810" y="3908229"/>
                  </a:lnTo>
                  <a:cubicBezTo>
                    <a:pt x="3133810" y="3976809"/>
                    <a:pt x="3077930" y="4032690"/>
                    <a:pt x="3009350" y="4032690"/>
                  </a:cubicBezTo>
                  <a:close/>
                </a:path>
              </a:pathLst>
            </a:custGeom>
            <a:solidFill>
              <a:srgbClr val="74C26A"/>
            </a:solidFill>
          </p:spPr>
          <p:txBody>
            <a:bodyPr/>
            <a:lstStyle/>
            <a:p>
              <a:endParaRPr lang="en-US"/>
            </a:p>
          </p:txBody>
        </p:sp>
      </p:grpSp>
      <p:pic>
        <p:nvPicPr>
          <p:cNvPr id="14" name="Picture 4" descr="Tiger Clip Art Images - Free Download on Freepik">
            <a:extLst>
              <a:ext uri="{FF2B5EF4-FFF2-40B4-BE49-F238E27FC236}">
                <a16:creationId xmlns:a16="http://schemas.microsoft.com/office/drawing/2014/main" id="{1B9CFA52-6082-91B7-ABDF-27B08CD994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4865" y="3745377"/>
            <a:ext cx="2676525" cy="26765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10,700+ Owl Clipart Stock Illustrations, Royalty-Free Vector Graphics &amp; Clip  Art - iStock">
            <a:extLst>
              <a:ext uri="{FF2B5EF4-FFF2-40B4-BE49-F238E27FC236}">
                <a16:creationId xmlns:a16="http://schemas.microsoft.com/office/drawing/2014/main" id="{A92B55DF-738A-109E-EEF1-D2A888730F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4600" y="3848150"/>
            <a:ext cx="1790631" cy="25907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3,400+ Clip Art Of A Koalas Stock Illustrations, Royalty-Free Vector  Graphics &amp; Clip Art - iStock">
            <a:extLst>
              <a:ext uri="{FF2B5EF4-FFF2-40B4-BE49-F238E27FC236}">
                <a16:creationId xmlns:a16="http://schemas.microsoft.com/office/drawing/2014/main" id="{01314371-3B23-DF75-E19D-8559A5F7A2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26304" y="3815837"/>
            <a:ext cx="2664376" cy="243363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2">
            <a:extLst>
              <a:ext uri="{FF2B5EF4-FFF2-40B4-BE49-F238E27FC236}">
                <a16:creationId xmlns:a16="http://schemas.microsoft.com/office/drawing/2014/main" id="{BEA51124-76AF-7ED8-B889-7845BE353746}"/>
              </a:ext>
            </a:extLst>
          </p:cNvPr>
          <p:cNvSpPr txBox="1"/>
          <p:nvPr/>
        </p:nvSpPr>
        <p:spPr>
          <a:xfrm>
            <a:off x="1828800" y="6690064"/>
            <a:ext cx="3110139" cy="2154436"/>
          </a:xfrm>
          <a:prstGeom prst="rect">
            <a:avLst/>
          </a:prstGeom>
        </p:spPr>
        <p:txBody>
          <a:bodyPr wrap="square" lIns="0" tIns="0" rIns="0" bIns="0" rtlCol="0" anchor="t">
            <a:spAutoFit/>
          </a:bodyPr>
          <a:lstStyle/>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P</a:t>
            </a:r>
            <a:r>
              <a:rPr lang="en-US" sz="2800" b="1" i="0" dirty="0">
                <a:solidFill>
                  <a:schemeClr val="bg1"/>
                </a:solidFill>
                <a:effectLst/>
                <a:latin typeface="Canva Sans" panose="020B0604020202020204" charset="0"/>
              </a:rPr>
              <a:t>ersuasive</a:t>
            </a:r>
          </a:p>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S</a:t>
            </a:r>
            <a:r>
              <a:rPr lang="en-US" sz="2800" b="1" i="0" dirty="0">
                <a:solidFill>
                  <a:schemeClr val="bg1"/>
                </a:solidFill>
                <a:effectLst/>
                <a:latin typeface="Canva Sans" panose="020B0604020202020204" charset="0"/>
              </a:rPr>
              <a:t>ocial influence</a:t>
            </a:r>
          </a:p>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D</a:t>
            </a:r>
            <a:r>
              <a:rPr lang="en-US" sz="2800" b="1" i="0" dirty="0">
                <a:solidFill>
                  <a:schemeClr val="bg1"/>
                </a:solidFill>
                <a:effectLst/>
                <a:latin typeface="Canva Sans" panose="020B0604020202020204" charset="0"/>
              </a:rPr>
              <a:t>eep understanding of people</a:t>
            </a:r>
            <a:endParaRPr lang="en-US" sz="2800" b="1" dirty="0">
              <a:solidFill>
                <a:schemeClr val="bg1"/>
              </a:solidFill>
              <a:latin typeface="Canva Sans" panose="020B0604020202020204" charset="0"/>
              <a:ea typeface="Canva Sans Bold"/>
              <a:cs typeface="Canva Sans Bold"/>
              <a:sym typeface="Canva Sans Bold"/>
            </a:endParaRPr>
          </a:p>
        </p:txBody>
      </p:sp>
      <p:sp>
        <p:nvSpPr>
          <p:cNvPr id="18" name="TextBox 12">
            <a:extLst>
              <a:ext uri="{FF2B5EF4-FFF2-40B4-BE49-F238E27FC236}">
                <a16:creationId xmlns:a16="http://schemas.microsoft.com/office/drawing/2014/main" id="{AFB7A876-9C4F-C9ED-E935-E81F84339D6E}"/>
              </a:ext>
            </a:extLst>
          </p:cNvPr>
          <p:cNvSpPr txBox="1"/>
          <p:nvPr/>
        </p:nvSpPr>
        <p:spPr>
          <a:xfrm>
            <a:off x="5671378" y="6690064"/>
            <a:ext cx="3110139" cy="2154436"/>
          </a:xfrm>
          <a:prstGeom prst="rect">
            <a:avLst/>
          </a:prstGeom>
        </p:spPr>
        <p:txBody>
          <a:bodyPr wrap="square" lIns="0" tIns="0" rIns="0" bIns="0" rtlCol="0" anchor="t">
            <a:spAutoFit/>
          </a:bodyPr>
          <a:lstStyle/>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Dominant</a:t>
            </a:r>
            <a:endParaRPr lang="en-US" sz="2800" b="1" i="0" dirty="0">
              <a:solidFill>
                <a:schemeClr val="bg1"/>
              </a:solidFill>
              <a:effectLst/>
              <a:latin typeface="Canva Sans" panose="020B0604020202020204" charset="0"/>
            </a:endParaRPr>
          </a:p>
          <a:p>
            <a:pPr marL="285750" lvl="0" indent="-285750" algn="l">
              <a:spcBef>
                <a:spcPct val="0"/>
              </a:spcBef>
              <a:buFont typeface="Arial" panose="020B0604020202020204" pitchFamily="34" charset="0"/>
              <a:buChar char="•"/>
            </a:pPr>
            <a:r>
              <a:rPr lang="en-US" sz="2800" b="1" i="0" dirty="0">
                <a:solidFill>
                  <a:schemeClr val="bg1"/>
                </a:solidFill>
                <a:effectLst/>
                <a:latin typeface="Canva Sans" panose="020B0604020202020204" charset="0"/>
              </a:rPr>
              <a:t>Sole decisionmaker</a:t>
            </a:r>
          </a:p>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Inducing fear in </a:t>
            </a:r>
            <a:r>
              <a:rPr lang="en-US" sz="2800" b="1" i="0" dirty="0">
                <a:solidFill>
                  <a:schemeClr val="bg1"/>
                </a:solidFill>
                <a:effectLst/>
                <a:latin typeface="Canva Sans" panose="020B0604020202020204" charset="0"/>
              </a:rPr>
              <a:t>people</a:t>
            </a:r>
            <a:endParaRPr lang="en-US" sz="2800" b="1" dirty="0">
              <a:solidFill>
                <a:schemeClr val="bg1"/>
              </a:solidFill>
              <a:latin typeface="Canva Sans" panose="020B0604020202020204" charset="0"/>
              <a:ea typeface="Canva Sans Bold"/>
              <a:cs typeface="Canva Sans Bold"/>
              <a:sym typeface="Canva Sans Bold"/>
            </a:endParaRPr>
          </a:p>
        </p:txBody>
      </p:sp>
      <p:sp>
        <p:nvSpPr>
          <p:cNvPr id="19" name="TextBox 12">
            <a:extLst>
              <a:ext uri="{FF2B5EF4-FFF2-40B4-BE49-F238E27FC236}">
                <a16:creationId xmlns:a16="http://schemas.microsoft.com/office/drawing/2014/main" id="{8CAC6F36-01EB-70F3-EF5A-948B61CF2642}"/>
              </a:ext>
            </a:extLst>
          </p:cNvPr>
          <p:cNvSpPr txBox="1"/>
          <p:nvPr/>
        </p:nvSpPr>
        <p:spPr>
          <a:xfrm>
            <a:off x="9833824" y="7151677"/>
            <a:ext cx="3110139" cy="1723549"/>
          </a:xfrm>
          <a:prstGeom prst="rect">
            <a:avLst/>
          </a:prstGeom>
        </p:spPr>
        <p:txBody>
          <a:bodyPr wrap="square" lIns="0" tIns="0" rIns="0" bIns="0" rtlCol="0" anchor="t">
            <a:spAutoFit/>
          </a:bodyPr>
          <a:lstStyle/>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Conservative</a:t>
            </a:r>
          </a:p>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Rule follower</a:t>
            </a:r>
            <a:endParaRPr lang="en-US" sz="2800" b="1" i="0" dirty="0">
              <a:solidFill>
                <a:schemeClr val="bg1"/>
              </a:solidFill>
              <a:effectLst/>
              <a:latin typeface="Canva Sans" panose="020B0604020202020204" charset="0"/>
            </a:endParaRPr>
          </a:p>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Process over people</a:t>
            </a:r>
            <a:endParaRPr lang="en-US" sz="2800" b="1" dirty="0">
              <a:solidFill>
                <a:schemeClr val="bg1"/>
              </a:solidFill>
              <a:latin typeface="Canva Sans" panose="020B0604020202020204" charset="0"/>
              <a:ea typeface="Canva Sans Bold"/>
              <a:cs typeface="Canva Sans Bold"/>
              <a:sym typeface="Canva Sans Bold"/>
            </a:endParaRPr>
          </a:p>
        </p:txBody>
      </p:sp>
      <p:sp>
        <p:nvSpPr>
          <p:cNvPr id="20" name="TextBox 12">
            <a:extLst>
              <a:ext uri="{FF2B5EF4-FFF2-40B4-BE49-F238E27FC236}">
                <a16:creationId xmlns:a16="http://schemas.microsoft.com/office/drawing/2014/main" id="{5989FECB-350C-B37D-7193-1D53C66CDA37}"/>
              </a:ext>
            </a:extLst>
          </p:cNvPr>
          <p:cNvSpPr txBox="1"/>
          <p:nvPr/>
        </p:nvSpPr>
        <p:spPr>
          <a:xfrm>
            <a:off x="13769355" y="6746919"/>
            <a:ext cx="3110139" cy="2585323"/>
          </a:xfrm>
          <a:prstGeom prst="rect">
            <a:avLst/>
          </a:prstGeom>
        </p:spPr>
        <p:txBody>
          <a:bodyPr wrap="square" lIns="0" tIns="0" rIns="0" bIns="0" rtlCol="0" anchor="t">
            <a:spAutoFit/>
          </a:bodyPr>
          <a:lstStyle/>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Motivational</a:t>
            </a:r>
          </a:p>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Ultimate team player or coach</a:t>
            </a:r>
            <a:endParaRPr lang="en-US" sz="2800" b="1" i="0" dirty="0">
              <a:solidFill>
                <a:schemeClr val="bg1"/>
              </a:solidFill>
              <a:effectLst/>
              <a:latin typeface="Canva Sans" panose="020B0604020202020204" charset="0"/>
            </a:endParaRPr>
          </a:p>
          <a:p>
            <a:pPr marL="285750" lvl="0" indent="-285750" algn="l">
              <a:spcBef>
                <a:spcPct val="0"/>
              </a:spcBef>
              <a:buFont typeface="Arial" panose="020B0604020202020204" pitchFamily="34" charset="0"/>
              <a:buChar char="•"/>
            </a:pPr>
            <a:r>
              <a:rPr lang="en-US" sz="2800" b="1" dirty="0">
                <a:solidFill>
                  <a:schemeClr val="bg1"/>
                </a:solidFill>
                <a:latin typeface="Canva Sans" panose="020B0604020202020204" charset="0"/>
              </a:rPr>
              <a:t>Focus on s</a:t>
            </a:r>
            <a:r>
              <a:rPr lang="en-US" sz="2800" b="1" i="0" dirty="0">
                <a:solidFill>
                  <a:schemeClr val="bg1"/>
                </a:solidFill>
                <a:effectLst/>
                <a:latin typeface="Canva Sans" panose="020B0604020202020204" charset="0"/>
              </a:rPr>
              <a:t>ocial/emotional environment</a:t>
            </a:r>
            <a:endParaRPr lang="en-US" sz="2800" b="1" dirty="0">
              <a:solidFill>
                <a:schemeClr val="bg1"/>
              </a:solidFill>
              <a:latin typeface="Canva Sans" panose="020B0604020202020204" charset="0"/>
              <a:ea typeface="Canva Sans Bold"/>
              <a:cs typeface="Canva Sans Bold"/>
              <a:sym typeface="Canva Sans Bold"/>
            </a:endParaRPr>
          </a:p>
        </p:txBody>
      </p:sp>
      <p:sp>
        <p:nvSpPr>
          <p:cNvPr id="21" name="TextBox 12">
            <a:extLst>
              <a:ext uri="{FF2B5EF4-FFF2-40B4-BE49-F238E27FC236}">
                <a16:creationId xmlns:a16="http://schemas.microsoft.com/office/drawing/2014/main" id="{959009C3-F362-F47A-B55B-CF256A55F8D5}"/>
              </a:ext>
            </a:extLst>
          </p:cNvPr>
          <p:cNvSpPr txBox="1"/>
          <p:nvPr/>
        </p:nvSpPr>
        <p:spPr>
          <a:xfrm>
            <a:off x="2436222" y="2897400"/>
            <a:ext cx="2715079" cy="571182"/>
          </a:xfrm>
          <a:prstGeom prst="rect">
            <a:avLst/>
          </a:prstGeom>
        </p:spPr>
        <p:txBody>
          <a:bodyPr lIns="0" tIns="0" rIns="0" bIns="0" rtlCol="0" anchor="t">
            <a:spAutoFit/>
          </a:bodyPr>
          <a:lstStyle/>
          <a:p>
            <a:pPr marL="0" lvl="0" indent="0" algn="l">
              <a:lnSpc>
                <a:spcPts val="4680"/>
              </a:lnSpc>
              <a:spcBef>
                <a:spcPct val="0"/>
              </a:spcBef>
            </a:pPr>
            <a:r>
              <a:rPr lang="en-US" sz="3600" b="1" dirty="0">
                <a:solidFill>
                  <a:srgbClr val="FFFFFF"/>
                </a:solidFill>
                <a:latin typeface="Canva Sans Bold"/>
                <a:ea typeface="Canva Sans Bold"/>
                <a:cs typeface="Canva Sans Bold"/>
                <a:sym typeface="Canva Sans Bold"/>
              </a:rPr>
              <a:t>Peacock</a:t>
            </a:r>
          </a:p>
        </p:txBody>
      </p:sp>
      <p:sp>
        <p:nvSpPr>
          <p:cNvPr id="22" name="TextBox 12">
            <a:extLst>
              <a:ext uri="{FF2B5EF4-FFF2-40B4-BE49-F238E27FC236}">
                <a16:creationId xmlns:a16="http://schemas.microsoft.com/office/drawing/2014/main" id="{85F37223-E501-311F-6FAD-4C1A089D2D76}"/>
              </a:ext>
            </a:extLst>
          </p:cNvPr>
          <p:cNvSpPr txBox="1"/>
          <p:nvPr/>
        </p:nvSpPr>
        <p:spPr>
          <a:xfrm>
            <a:off x="6428921" y="2896055"/>
            <a:ext cx="2715079" cy="571182"/>
          </a:xfrm>
          <a:prstGeom prst="rect">
            <a:avLst/>
          </a:prstGeom>
        </p:spPr>
        <p:txBody>
          <a:bodyPr lIns="0" tIns="0" rIns="0" bIns="0" rtlCol="0" anchor="t">
            <a:spAutoFit/>
          </a:bodyPr>
          <a:lstStyle/>
          <a:p>
            <a:pPr marL="0" lvl="0" indent="0" algn="l">
              <a:lnSpc>
                <a:spcPts val="4680"/>
              </a:lnSpc>
              <a:spcBef>
                <a:spcPct val="0"/>
              </a:spcBef>
            </a:pPr>
            <a:r>
              <a:rPr lang="en-US" sz="3600" b="1" dirty="0">
                <a:solidFill>
                  <a:srgbClr val="FFFFFF"/>
                </a:solidFill>
                <a:latin typeface="Canva Sans Bold"/>
                <a:ea typeface="Canva Sans Bold"/>
                <a:cs typeface="Canva Sans Bold"/>
                <a:sym typeface="Canva Sans Bold"/>
              </a:rPr>
              <a:t>Tiger</a:t>
            </a:r>
          </a:p>
        </p:txBody>
      </p:sp>
      <p:sp>
        <p:nvSpPr>
          <p:cNvPr id="23" name="TextBox 12">
            <a:extLst>
              <a:ext uri="{FF2B5EF4-FFF2-40B4-BE49-F238E27FC236}">
                <a16:creationId xmlns:a16="http://schemas.microsoft.com/office/drawing/2014/main" id="{145CCF05-E5B4-4113-61FD-CC2E0F7F8F3D}"/>
              </a:ext>
            </a:extLst>
          </p:cNvPr>
          <p:cNvSpPr txBox="1"/>
          <p:nvPr/>
        </p:nvSpPr>
        <p:spPr>
          <a:xfrm>
            <a:off x="10517472" y="2972118"/>
            <a:ext cx="2715079" cy="571182"/>
          </a:xfrm>
          <a:prstGeom prst="rect">
            <a:avLst/>
          </a:prstGeom>
        </p:spPr>
        <p:txBody>
          <a:bodyPr lIns="0" tIns="0" rIns="0" bIns="0" rtlCol="0" anchor="t">
            <a:spAutoFit/>
          </a:bodyPr>
          <a:lstStyle/>
          <a:p>
            <a:pPr marL="0" lvl="0" indent="0" algn="l">
              <a:lnSpc>
                <a:spcPts val="4680"/>
              </a:lnSpc>
              <a:spcBef>
                <a:spcPct val="0"/>
              </a:spcBef>
            </a:pPr>
            <a:r>
              <a:rPr lang="en-US" sz="3600" b="1" dirty="0">
                <a:solidFill>
                  <a:srgbClr val="FFFFFF"/>
                </a:solidFill>
                <a:latin typeface="Canva Sans Bold"/>
                <a:ea typeface="Canva Sans Bold"/>
                <a:cs typeface="Canva Sans Bold"/>
                <a:sym typeface="Canva Sans Bold"/>
              </a:rPr>
              <a:t>Owl</a:t>
            </a:r>
          </a:p>
        </p:txBody>
      </p:sp>
      <p:sp>
        <p:nvSpPr>
          <p:cNvPr id="25" name="TextBox 12">
            <a:extLst>
              <a:ext uri="{FF2B5EF4-FFF2-40B4-BE49-F238E27FC236}">
                <a16:creationId xmlns:a16="http://schemas.microsoft.com/office/drawing/2014/main" id="{48C15CFB-8AFC-A79E-8BA6-0B8B95A62D13}"/>
              </a:ext>
            </a:extLst>
          </p:cNvPr>
          <p:cNvSpPr txBox="1"/>
          <p:nvPr/>
        </p:nvSpPr>
        <p:spPr>
          <a:xfrm>
            <a:off x="14554200" y="2968900"/>
            <a:ext cx="2715079" cy="571182"/>
          </a:xfrm>
          <a:prstGeom prst="rect">
            <a:avLst/>
          </a:prstGeom>
        </p:spPr>
        <p:txBody>
          <a:bodyPr lIns="0" tIns="0" rIns="0" bIns="0" rtlCol="0" anchor="t">
            <a:spAutoFit/>
          </a:bodyPr>
          <a:lstStyle/>
          <a:p>
            <a:pPr marL="0" lvl="0" indent="0" algn="l">
              <a:lnSpc>
                <a:spcPts val="4680"/>
              </a:lnSpc>
              <a:spcBef>
                <a:spcPct val="0"/>
              </a:spcBef>
            </a:pPr>
            <a:r>
              <a:rPr lang="en-US" sz="3600" b="1" dirty="0">
                <a:solidFill>
                  <a:srgbClr val="FFFFFF"/>
                </a:solidFill>
                <a:latin typeface="Canva Sans Bold"/>
                <a:ea typeface="Canva Sans Bold"/>
                <a:cs typeface="Canva Sans Bold"/>
                <a:sym typeface="Canva Sans Bold"/>
              </a:rPr>
              <a:t>Koala</a:t>
            </a:r>
          </a:p>
        </p:txBody>
      </p:sp>
    </p:spTree>
    <p:extLst>
      <p:ext uri="{BB962C8B-B14F-4D97-AF65-F5344CB8AC3E}">
        <p14:creationId xmlns:p14="http://schemas.microsoft.com/office/powerpoint/2010/main" val="1607486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5F7EC7DB-6593-8860-4585-BD8F3EBF6B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263" b="16782"/>
          <a:stretch>
            <a:fillRect/>
          </a:stretch>
        </p:blipFill>
        <p:spPr bwMode="auto">
          <a:xfrm>
            <a:off x="685800" y="685800"/>
            <a:ext cx="16916400" cy="891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016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AEFEA2-EC7C-104F-5C15-F90E01401C77}"/>
              </a:ext>
            </a:extLst>
          </p:cNvPr>
          <p:cNvSpPr>
            <a:spLocks noGrp="1"/>
          </p:cNvSpPr>
          <p:nvPr>
            <p:ph type="title"/>
          </p:nvPr>
        </p:nvSpPr>
        <p:spPr>
          <a:xfrm>
            <a:off x="965200" y="965200"/>
            <a:ext cx="5045961" cy="2592066"/>
          </a:xfrm>
          <a:noFill/>
          <a:ln>
            <a:solidFill>
              <a:schemeClr val="bg1"/>
            </a:solidFill>
          </a:ln>
        </p:spPr>
        <p:txBody>
          <a:bodyPr vert="horz" wrap="square" lIns="182880" tIns="182880" rIns="182880" bIns="182880" rtlCol="0" anchor="ctr">
            <a:normAutofit/>
          </a:bodyPr>
          <a:lstStyle/>
          <a:p>
            <a:pPr defTabSz="914400"/>
            <a:r>
              <a:rPr lang="en-US" sz="4800" spc="200" dirty="0">
                <a:solidFill>
                  <a:schemeClr val="bg1"/>
                </a:solidFill>
              </a:rPr>
              <a:t>EQ (Emotional Intelligence)</a:t>
            </a:r>
          </a:p>
        </p:txBody>
      </p:sp>
      <p:sp>
        <p:nvSpPr>
          <p:cNvPr id="5" name="TextBox 4">
            <a:extLst>
              <a:ext uri="{FF2B5EF4-FFF2-40B4-BE49-F238E27FC236}">
                <a16:creationId xmlns:a16="http://schemas.microsoft.com/office/drawing/2014/main" id="{ACA115D9-EA18-36A3-FB53-6C304B2D0D3A}"/>
              </a:ext>
            </a:extLst>
          </p:cNvPr>
          <p:cNvSpPr txBox="1"/>
          <p:nvPr/>
        </p:nvSpPr>
        <p:spPr>
          <a:xfrm>
            <a:off x="965202" y="3957066"/>
            <a:ext cx="5045961" cy="5123433"/>
          </a:xfrm>
          <a:prstGeom prst="rect">
            <a:avLst/>
          </a:prstGeom>
        </p:spPr>
        <p:txBody>
          <a:bodyPr vert="horz" lIns="91440" tIns="45720" rIns="91440" bIns="45720" rtlCol="0">
            <a:normAutofit fontScale="92500"/>
          </a:bodyPr>
          <a:lstStyle/>
          <a:p>
            <a:pPr indent="-228600" defTabSz="914400">
              <a:spcBef>
                <a:spcPts val="1000"/>
              </a:spcBef>
              <a:buClr>
                <a:schemeClr val="accent2"/>
              </a:buClr>
              <a:buFont typeface="Arial" panose="020B0604020202020204" pitchFamily="34" charset="0"/>
              <a:buChar char="•"/>
            </a:pPr>
            <a:r>
              <a:rPr lang="en-US" sz="4400" dirty="0">
                <a:solidFill>
                  <a:schemeClr val="bg1"/>
                </a:solidFill>
              </a:rPr>
              <a:t>The ability to recognize, understand, and manage your emotions, and to recognize, understand, and influence the emotions of others.</a:t>
            </a:r>
          </a:p>
        </p:txBody>
      </p:sp>
      <p:pic>
        <p:nvPicPr>
          <p:cNvPr id="4" name="Picture 2" descr="Emotional Intelligence: Why It Can Matter More Than IQ [Book]">
            <a:extLst>
              <a:ext uri="{FF2B5EF4-FFF2-40B4-BE49-F238E27FC236}">
                <a16:creationId xmlns:a16="http://schemas.microsoft.com/office/drawing/2014/main" id="{5F2B7E9A-898D-D424-9ECD-A99DAB08765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46528" y="965200"/>
            <a:ext cx="5376385" cy="8115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794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57984" cy="10287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0" name="Rectangle 9">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7984" y="0"/>
            <a:ext cx="698066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851107-92ED-6D9A-9AC7-622D65FDE164}"/>
              </a:ext>
            </a:extLst>
          </p:cNvPr>
          <p:cNvSpPr>
            <a:spLocks noGrp="1"/>
          </p:cNvSpPr>
          <p:nvPr>
            <p:ph type="title"/>
          </p:nvPr>
        </p:nvSpPr>
        <p:spPr>
          <a:xfrm>
            <a:off x="2924277" y="1589757"/>
            <a:ext cx="5448078" cy="7107486"/>
          </a:xfrm>
          <a:noFill/>
          <a:ln>
            <a:noFill/>
          </a:ln>
        </p:spPr>
        <p:txBody>
          <a:bodyPr>
            <a:normAutofit/>
          </a:bodyPr>
          <a:lstStyle/>
          <a:p>
            <a:r>
              <a:rPr lang="en-US" sz="5400">
                <a:solidFill>
                  <a:schemeClr val="bg1"/>
                </a:solidFill>
              </a:rPr>
              <a:t>Goleman’s model </a:t>
            </a:r>
          </a:p>
        </p:txBody>
      </p:sp>
      <p:sp>
        <p:nvSpPr>
          <p:cNvPr id="3" name="Content Placeholder 2">
            <a:extLst>
              <a:ext uri="{FF2B5EF4-FFF2-40B4-BE49-F238E27FC236}">
                <a16:creationId xmlns:a16="http://schemas.microsoft.com/office/drawing/2014/main" id="{6210FFD3-F565-586F-7E80-490AC903B36B}"/>
              </a:ext>
            </a:extLst>
          </p:cNvPr>
          <p:cNvSpPr>
            <a:spLocks noGrp="1"/>
          </p:cNvSpPr>
          <p:nvPr>
            <p:ph idx="1"/>
          </p:nvPr>
        </p:nvSpPr>
        <p:spPr>
          <a:xfrm>
            <a:off x="10018663" y="1589757"/>
            <a:ext cx="6998096" cy="7107484"/>
          </a:xfrm>
        </p:spPr>
        <p:txBody>
          <a:bodyPr anchor="ctr">
            <a:normAutofit/>
          </a:bodyPr>
          <a:lstStyle/>
          <a:p>
            <a:r>
              <a:rPr lang="en-US" sz="5400" dirty="0"/>
              <a:t>Self-awareness</a:t>
            </a:r>
          </a:p>
          <a:p>
            <a:r>
              <a:rPr lang="en-US" sz="5400" dirty="0"/>
              <a:t>Self-management </a:t>
            </a:r>
          </a:p>
          <a:p>
            <a:r>
              <a:rPr lang="en-US" sz="5400" dirty="0"/>
              <a:t>Social awareness</a:t>
            </a:r>
          </a:p>
          <a:p>
            <a:r>
              <a:rPr lang="en-US" sz="5400" dirty="0"/>
              <a:t>Relationship management</a:t>
            </a:r>
          </a:p>
        </p:txBody>
      </p:sp>
    </p:spTree>
    <p:extLst>
      <p:ext uri="{BB962C8B-B14F-4D97-AF65-F5344CB8AC3E}">
        <p14:creationId xmlns:p14="http://schemas.microsoft.com/office/powerpoint/2010/main" val="4261880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3A6719-CF2A-2AE6-8942-0135712A66CC}"/>
              </a:ext>
            </a:extLst>
          </p:cNvPr>
          <p:cNvSpPr>
            <a:spLocks noGrp="1"/>
          </p:cNvSpPr>
          <p:nvPr>
            <p:ph type="title"/>
          </p:nvPr>
        </p:nvSpPr>
        <p:spPr>
          <a:xfrm>
            <a:off x="965200" y="965200"/>
            <a:ext cx="5045961" cy="2592066"/>
          </a:xfrm>
          <a:noFill/>
          <a:ln>
            <a:solidFill>
              <a:schemeClr val="bg1"/>
            </a:solidFill>
          </a:ln>
        </p:spPr>
        <p:txBody>
          <a:bodyPr wrap="square">
            <a:normAutofit/>
          </a:bodyPr>
          <a:lstStyle/>
          <a:p>
            <a:r>
              <a:rPr lang="en-US">
                <a:solidFill>
                  <a:schemeClr val="bg1"/>
                </a:solidFill>
              </a:rPr>
              <a:t>IQ vs EQ</a:t>
            </a:r>
          </a:p>
        </p:txBody>
      </p:sp>
      <p:sp>
        <p:nvSpPr>
          <p:cNvPr id="3" name="Content Placeholder 2">
            <a:extLst>
              <a:ext uri="{FF2B5EF4-FFF2-40B4-BE49-F238E27FC236}">
                <a16:creationId xmlns:a16="http://schemas.microsoft.com/office/drawing/2014/main" id="{5015977D-7840-4D38-B5C2-021840115C4A}"/>
              </a:ext>
            </a:extLst>
          </p:cNvPr>
          <p:cNvSpPr>
            <a:spLocks noGrp="1"/>
          </p:cNvSpPr>
          <p:nvPr>
            <p:ph idx="1"/>
          </p:nvPr>
        </p:nvSpPr>
        <p:spPr>
          <a:xfrm>
            <a:off x="965202" y="3957066"/>
            <a:ext cx="5045961" cy="5123433"/>
          </a:xfrm>
        </p:spPr>
        <p:txBody>
          <a:bodyPr>
            <a:normAutofit/>
          </a:bodyPr>
          <a:lstStyle/>
          <a:p>
            <a:r>
              <a:rPr lang="en-US">
                <a:solidFill>
                  <a:schemeClr val="bg1"/>
                </a:solidFill>
              </a:rPr>
              <a:t>Intelligence quotient (IQ) is a measure that emerged from studies in biology in the 1800s; measurable, fixed number</a:t>
            </a:r>
          </a:p>
          <a:p>
            <a:r>
              <a:rPr lang="en-US">
                <a:solidFill>
                  <a:schemeClr val="bg1"/>
                </a:solidFill>
              </a:rPr>
              <a:t>Emotional Quotient (EQ) is less of a measurement and more of a mindset for approaching others in the workplace with a relational perspective </a:t>
            </a:r>
          </a:p>
        </p:txBody>
      </p:sp>
      <p:pic>
        <p:nvPicPr>
          <p:cNvPr id="5" name="Picture 4" descr="A screenshot of a computer&#10;&#10;Description automatically generated">
            <a:extLst>
              <a:ext uri="{FF2B5EF4-FFF2-40B4-BE49-F238E27FC236}">
                <a16:creationId xmlns:a16="http://schemas.microsoft.com/office/drawing/2014/main" id="{0BAD2825-BC9E-6B8B-CF34-EA3E5A8889BB}"/>
              </a:ext>
            </a:extLst>
          </p:cNvPr>
          <p:cNvPicPr>
            <a:picLocks noChangeAspect="1"/>
          </p:cNvPicPr>
          <p:nvPr/>
        </p:nvPicPr>
        <p:blipFill>
          <a:blip r:embed="rId2">
            <a:extLst>
              <a:ext uri="{28A0092B-C50C-407E-A947-70E740481C1C}">
                <a14:useLocalDpi xmlns:a14="http://schemas.microsoft.com/office/drawing/2010/main" val="0"/>
              </a:ext>
            </a:extLst>
          </a:blip>
          <a:srcRect l="36274" t="41569" r="48020" b="14489"/>
          <a:stretch/>
        </p:blipFill>
        <p:spPr>
          <a:xfrm>
            <a:off x="10314228" y="965200"/>
            <a:ext cx="4640986" cy="8115299"/>
          </a:xfrm>
          <a:prstGeom prst="rect">
            <a:avLst/>
          </a:prstGeom>
        </p:spPr>
      </p:pic>
    </p:spTree>
    <p:extLst>
      <p:ext uri="{BB962C8B-B14F-4D97-AF65-F5344CB8AC3E}">
        <p14:creationId xmlns:p14="http://schemas.microsoft.com/office/powerpoint/2010/main" val="1949070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2" descr="triune brain">
            <a:extLst>
              <a:ext uri="{FF2B5EF4-FFF2-40B4-BE49-F238E27FC236}">
                <a16:creationId xmlns:a16="http://schemas.microsoft.com/office/drawing/2014/main" id="{38495F2E-2902-9456-C498-022AD13107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7396"/>
          <a:stretch>
            <a:fillRect/>
          </a:stretch>
        </p:blipFill>
        <p:spPr bwMode="auto">
          <a:xfrm>
            <a:off x="685800" y="685800"/>
            <a:ext cx="16916400" cy="8915400"/>
          </a:xfrm>
          <a:prstGeom prst="rect">
            <a:avLst/>
          </a:prstGeom>
          <a:noFill/>
          <a:extLst>
            <a:ext uri="{909E8E84-426E-40DD-AFC4-6F175D3DCCD1}">
              <a14:hiddenFill xmlns:a14="http://schemas.microsoft.com/office/drawing/2010/main">
                <a:solidFill>
                  <a:srgbClr val="FFFFFF"/>
                </a:solidFill>
              </a14:hiddenFill>
            </a:ext>
          </a:extLst>
        </p:spPr>
      </p:pic>
      <p:cxnSp>
        <p:nvCxnSpPr>
          <p:cNvPr id="2" name="Straight Arrow Connector 1">
            <a:extLst>
              <a:ext uri="{FF2B5EF4-FFF2-40B4-BE49-F238E27FC236}">
                <a16:creationId xmlns:a16="http://schemas.microsoft.com/office/drawing/2014/main" id="{E0B36191-CB27-707F-E827-76CDB65A20D6}"/>
              </a:ext>
            </a:extLst>
          </p:cNvPr>
          <p:cNvCxnSpPr>
            <a:cxnSpLocks/>
          </p:cNvCxnSpPr>
          <p:nvPr/>
        </p:nvCxnSpPr>
        <p:spPr>
          <a:xfrm flipH="1" flipV="1">
            <a:off x="8077200" y="4686300"/>
            <a:ext cx="855828" cy="1469724"/>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4" name="Straight Arrow Connector 3">
            <a:extLst>
              <a:ext uri="{FF2B5EF4-FFF2-40B4-BE49-F238E27FC236}">
                <a16:creationId xmlns:a16="http://schemas.microsoft.com/office/drawing/2014/main" id="{74EEDE22-40EF-719D-771F-E38426477891}"/>
              </a:ext>
            </a:extLst>
          </p:cNvPr>
          <p:cNvCxnSpPr>
            <a:cxnSpLocks/>
          </p:cNvCxnSpPr>
          <p:nvPr/>
        </p:nvCxnSpPr>
        <p:spPr>
          <a:xfrm flipH="1" flipV="1">
            <a:off x="6878472" y="3656964"/>
            <a:ext cx="893928" cy="80073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8855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descr="Emotional-Intelligence-Statistics">
            <a:extLst>
              <a:ext uri="{FF2B5EF4-FFF2-40B4-BE49-F238E27FC236}">
                <a16:creationId xmlns:a16="http://schemas.microsoft.com/office/drawing/2014/main" id="{CC784954-FA93-06AB-AC44-9E680CD7C68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371600" y="332756"/>
            <a:ext cx="15773400" cy="968754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738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merican Heart Association CPR and ...">
            <a:extLst>
              <a:ext uri="{FF2B5EF4-FFF2-40B4-BE49-F238E27FC236}">
                <a16:creationId xmlns:a16="http://schemas.microsoft.com/office/drawing/2014/main" id="{9AB9B193-BDBC-30F4-AC26-3FEFBA0E44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73" r="-1" b="8217"/>
          <a:stretch>
            <a:fillRect/>
          </a:stretch>
        </p:blipFill>
        <p:spPr bwMode="auto">
          <a:xfrm>
            <a:off x="1" y="10"/>
            <a:ext cx="9148572" cy="51434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5+ Thousand Cartoon Running Scared Royalty-Free Images, Stock Photos &amp;  Pictures | Shutterstock">
            <a:extLst>
              <a:ext uri="{FF2B5EF4-FFF2-40B4-BE49-F238E27FC236}">
                <a16:creationId xmlns:a16="http://schemas.microsoft.com/office/drawing/2014/main" id="{1B2D6E3B-D825-35C5-E24D-1A624FB118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284" b="1"/>
          <a:stretch>
            <a:fillRect/>
          </a:stretch>
        </p:blipFill>
        <p:spPr bwMode="auto">
          <a:xfrm>
            <a:off x="9139428" y="10"/>
            <a:ext cx="9148572" cy="51434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Measure Twice, Cut Once: Power Tools for Building the Medical Home - ppt  download">
            <a:extLst>
              <a:ext uri="{FF2B5EF4-FFF2-40B4-BE49-F238E27FC236}">
                <a16:creationId xmlns:a16="http://schemas.microsoft.com/office/drawing/2014/main" id="{48CAB7C4-0308-6682-5EA8-A1FA57C46F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074" r="51008" b="6963"/>
          <a:stretch/>
        </p:blipFill>
        <p:spPr bwMode="auto">
          <a:xfrm>
            <a:off x="11125200" y="5129028"/>
            <a:ext cx="448197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Measure Twice, Cut Once: Power Tools for Building the Medical Home - ppt  download">
            <a:extLst>
              <a:ext uri="{FF2B5EF4-FFF2-40B4-BE49-F238E27FC236}">
                <a16:creationId xmlns:a16="http://schemas.microsoft.com/office/drawing/2014/main" id="{76490146-3894-7219-93B8-CCD79B5E7A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934" t="18074" r="-2" b="6963"/>
          <a:stretch/>
        </p:blipFill>
        <p:spPr bwMode="auto">
          <a:xfrm>
            <a:off x="1828800" y="5129028"/>
            <a:ext cx="430593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blue symbol with black background&#10;&#10;AI-generated content may be incorrect.">
            <a:extLst>
              <a:ext uri="{FF2B5EF4-FFF2-40B4-BE49-F238E27FC236}">
                <a16:creationId xmlns:a16="http://schemas.microsoft.com/office/drawing/2014/main" id="{5E418DE2-37DF-BE8E-D321-7535A3F54AB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111359" y="6286500"/>
            <a:ext cx="1981623" cy="2362200"/>
          </a:xfrm>
          <a:prstGeom prst="rect">
            <a:avLst/>
          </a:prstGeom>
        </p:spPr>
      </p:pic>
    </p:spTree>
    <p:extLst>
      <p:ext uri="{BB962C8B-B14F-4D97-AF65-F5344CB8AC3E}">
        <p14:creationId xmlns:p14="http://schemas.microsoft.com/office/powerpoint/2010/main" val="1766185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cooter parked on a sidewalk&#10;&#10;Description automatically generated">
            <a:extLst>
              <a:ext uri="{FF2B5EF4-FFF2-40B4-BE49-F238E27FC236}">
                <a16:creationId xmlns:a16="http://schemas.microsoft.com/office/drawing/2014/main" id="{AA083826-B329-AE37-7871-1C406441CB4A}"/>
              </a:ext>
            </a:extLst>
          </p:cNvPr>
          <p:cNvPicPr>
            <a:picLocks noChangeAspect="1"/>
          </p:cNvPicPr>
          <p:nvPr/>
        </p:nvPicPr>
        <p:blipFill>
          <a:blip r:embed="rId3">
            <a:extLst>
              <a:ext uri="{28A0092B-C50C-407E-A947-70E740481C1C}">
                <a14:useLocalDpi xmlns:a14="http://schemas.microsoft.com/office/drawing/2010/main" val="0"/>
              </a:ext>
            </a:extLst>
          </a:blip>
          <a:srcRect l="10832" r="33652" b="1"/>
          <a:stretch>
            <a:fillRect/>
          </a:stretch>
        </p:blipFill>
        <p:spPr>
          <a:xfrm>
            <a:off x="482596" y="835783"/>
            <a:ext cx="8503026" cy="8615427"/>
          </a:xfrm>
          <a:prstGeom prst="rect">
            <a:avLst/>
          </a:prstGeom>
        </p:spPr>
      </p:pic>
      <p:pic>
        <p:nvPicPr>
          <p:cNvPr id="5" name="Picture 4" descr="A path through a grassy area&#10;&#10;Description automatically generated">
            <a:extLst>
              <a:ext uri="{FF2B5EF4-FFF2-40B4-BE49-F238E27FC236}">
                <a16:creationId xmlns:a16="http://schemas.microsoft.com/office/drawing/2014/main" id="{3254F2E2-453A-B6C9-FA6C-AB9BB1D3C1F1}"/>
              </a:ext>
            </a:extLst>
          </p:cNvPr>
          <p:cNvPicPr>
            <a:picLocks noChangeAspect="1"/>
          </p:cNvPicPr>
          <p:nvPr/>
        </p:nvPicPr>
        <p:blipFill>
          <a:blip r:embed="rId4">
            <a:extLst>
              <a:ext uri="{28A0092B-C50C-407E-A947-70E740481C1C}">
                <a14:useLocalDpi xmlns:a14="http://schemas.microsoft.com/office/drawing/2010/main" val="0"/>
              </a:ext>
            </a:extLst>
          </a:blip>
          <a:srcRect l="24533" r="1364"/>
          <a:stretch>
            <a:fillRect/>
          </a:stretch>
        </p:blipFill>
        <p:spPr>
          <a:xfrm>
            <a:off x="9293062" y="835783"/>
            <a:ext cx="8512340" cy="8615427"/>
          </a:xfrm>
          <a:prstGeom prst="rect">
            <a:avLst/>
          </a:prstGeom>
        </p:spPr>
      </p:pic>
    </p:spTree>
    <p:extLst>
      <p:ext uri="{BB962C8B-B14F-4D97-AF65-F5344CB8AC3E}">
        <p14:creationId xmlns:p14="http://schemas.microsoft.com/office/powerpoint/2010/main" val="3099281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28" name="Rectangle 13327">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999"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30" name="Rectangle 13329">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541A09-FD6C-FA3D-0CB0-E0256CD04E20}"/>
              </a:ext>
            </a:extLst>
          </p:cNvPr>
          <p:cNvSpPr>
            <a:spLocks noGrp="1"/>
          </p:cNvSpPr>
          <p:nvPr>
            <p:ph type="title"/>
          </p:nvPr>
        </p:nvSpPr>
        <p:spPr>
          <a:xfrm>
            <a:off x="965202" y="1230015"/>
            <a:ext cx="5122932" cy="4818981"/>
          </a:xfrm>
          <a:noFill/>
          <a:ln>
            <a:solidFill>
              <a:schemeClr val="bg1"/>
            </a:solidFill>
          </a:ln>
        </p:spPr>
        <p:txBody>
          <a:bodyPr vert="horz" lIns="274320" tIns="182880" rIns="274320" bIns="182880" rtlCol="0" anchor="ctr" anchorCtr="1">
            <a:normAutofit/>
          </a:bodyPr>
          <a:lstStyle/>
          <a:p>
            <a:pPr defTabSz="914400"/>
            <a:r>
              <a:rPr lang="en-US" sz="3800" spc="200" dirty="0">
                <a:solidFill>
                  <a:schemeClr val="bg1"/>
                </a:solidFill>
              </a:rPr>
              <a:t>Goleman’s Model</a:t>
            </a:r>
          </a:p>
        </p:txBody>
      </p:sp>
      <p:pic>
        <p:nvPicPr>
          <p:cNvPr id="13314" name="Picture 2" descr="4 Core Competencies of Emotional Intelligence">
            <a:extLst>
              <a:ext uri="{FF2B5EF4-FFF2-40B4-BE49-F238E27FC236}">
                <a16:creationId xmlns:a16="http://schemas.microsoft.com/office/drawing/2014/main" id="{7D031A70-34C2-7820-5553-81887FC8FA0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9058"/>
          <a:stretch>
            <a:fillRect/>
          </a:stretch>
        </p:blipFill>
        <p:spPr bwMode="auto">
          <a:xfrm>
            <a:off x="8172922" y="965200"/>
            <a:ext cx="8923598" cy="8115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678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13FD-8170-A5A0-61FC-3D6ADA95A09D}"/>
              </a:ext>
            </a:extLst>
          </p:cNvPr>
          <p:cNvSpPr>
            <a:spLocks noGrp="1"/>
          </p:cNvSpPr>
          <p:nvPr>
            <p:ph type="title"/>
          </p:nvPr>
        </p:nvSpPr>
        <p:spPr>
          <a:xfrm>
            <a:off x="3346704" y="1447038"/>
            <a:ext cx="11594592" cy="1783080"/>
          </a:xfrm>
        </p:spPr>
        <p:txBody>
          <a:bodyPr>
            <a:normAutofit/>
          </a:bodyPr>
          <a:lstStyle/>
          <a:p>
            <a:r>
              <a:rPr lang="en-US" dirty="0"/>
              <a:t>Self awareness </a:t>
            </a:r>
          </a:p>
        </p:txBody>
      </p:sp>
      <p:graphicFrame>
        <p:nvGraphicFramePr>
          <p:cNvPr id="5" name="Content Placeholder 2">
            <a:extLst>
              <a:ext uri="{FF2B5EF4-FFF2-40B4-BE49-F238E27FC236}">
                <a16:creationId xmlns:a16="http://schemas.microsoft.com/office/drawing/2014/main" id="{79D3A2A8-3E63-34F5-0C37-56323F57152B}"/>
              </a:ext>
            </a:extLst>
          </p:cNvPr>
          <p:cNvGraphicFramePr>
            <a:graphicFrameLocks noGrp="1"/>
          </p:cNvGraphicFramePr>
          <p:nvPr>
            <p:ph idx="1"/>
            <p:extLst>
              <p:ext uri="{D42A27DB-BD31-4B8C-83A1-F6EECF244321}">
                <p14:modId xmlns:p14="http://schemas.microsoft.com/office/powerpoint/2010/main" val="2171847372"/>
              </p:ext>
            </p:extLst>
          </p:nvPr>
        </p:nvGraphicFramePr>
        <p:xfrm>
          <a:off x="1447800" y="3957637"/>
          <a:ext cx="15392400" cy="4661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4134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2" descr="The 10 Components of Self-Awareness | Gemba Academy">
            <a:hlinkClick r:id="rId3"/>
            <a:extLst>
              <a:ext uri="{FF2B5EF4-FFF2-40B4-BE49-F238E27FC236}">
                <a16:creationId xmlns:a16="http://schemas.microsoft.com/office/drawing/2014/main" id="{ADE4C50C-2633-015D-9E88-9878D04F638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54265" y="685800"/>
            <a:ext cx="15779469" cy="891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183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5512A77-31EB-EAF0-64A7-BB1DCCEFF9A2}"/>
              </a:ext>
            </a:extLst>
          </p:cNvPr>
          <p:cNvSpPr/>
          <p:nvPr/>
        </p:nvSpPr>
        <p:spPr>
          <a:xfrm>
            <a:off x="6553200" y="419099"/>
            <a:ext cx="11353800" cy="9067801"/>
          </a:xfrm>
          <a:prstGeom prst="roundRect">
            <a:avLst/>
          </a:prstGeom>
          <a:solidFill>
            <a:schemeClr val="bg1"/>
          </a:solidFill>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Emotional Intelligence 2.0 [Book]">
            <a:extLst>
              <a:ext uri="{FF2B5EF4-FFF2-40B4-BE49-F238E27FC236}">
                <a16:creationId xmlns:a16="http://schemas.microsoft.com/office/drawing/2014/main" id="{5AA506E8-4E3A-DBD1-00D0-4385CBB91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914900"/>
            <a:ext cx="4863766" cy="51339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blue and orange text with arrows&#10;&#10;AI-generated content may be incorrect.">
            <a:extLst>
              <a:ext uri="{FF2B5EF4-FFF2-40B4-BE49-F238E27FC236}">
                <a16:creationId xmlns:a16="http://schemas.microsoft.com/office/drawing/2014/main" id="{B7414FFE-AD60-6FDC-CE56-B779A83CE4C8}"/>
              </a:ext>
            </a:extLst>
          </p:cNvPr>
          <p:cNvPicPr>
            <a:picLocks noChangeAspect="1"/>
          </p:cNvPicPr>
          <p:nvPr/>
        </p:nvPicPr>
        <p:blipFill>
          <a:blip r:embed="rId3">
            <a:extLst>
              <a:ext uri="{28A0092B-C50C-407E-A947-70E740481C1C}">
                <a14:useLocalDpi xmlns:a14="http://schemas.microsoft.com/office/drawing/2010/main" val="0"/>
              </a:ext>
            </a:extLst>
          </a:blip>
          <a:srcRect l="16667" t="26018" r="8333" b="24074"/>
          <a:stretch>
            <a:fillRect/>
          </a:stretch>
        </p:blipFill>
        <p:spPr>
          <a:xfrm>
            <a:off x="446710" y="962023"/>
            <a:ext cx="4798056" cy="3990976"/>
          </a:xfrm>
          <a:prstGeom prst="rect">
            <a:avLst/>
          </a:prstGeom>
        </p:spPr>
      </p:pic>
      <p:sp>
        <p:nvSpPr>
          <p:cNvPr id="4" name="TextBox 3">
            <a:extLst>
              <a:ext uri="{FF2B5EF4-FFF2-40B4-BE49-F238E27FC236}">
                <a16:creationId xmlns:a16="http://schemas.microsoft.com/office/drawing/2014/main" id="{C2CFBCF7-2E9F-E155-48C9-BC42C35A7EF9}"/>
              </a:ext>
            </a:extLst>
          </p:cNvPr>
          <p:cNvSpPr txBox="1"/>
          <p:nvPr/>
        </p:nvSpPr>
        <p:spPr>
          <a:xfrm>
            <a:off x="1219200" y="669635"/>
            <a:ext cx="3657600" cy="584775"/>
          </a:xfrm>
          <a:prstGeom prst="rect">
            <a:avLst/>
          </a:prstGeom>
          <a:noFill/>
        </p:spPr>
        <p:txBody>
          <a:bodyPr wrap="square" rtlCol="0">
            <a:spAutoFit/>
          </a:bodyPr>
          <a:lstStyle/>
          <a:p>
            <a:r>
              <a:rPr lang="en-US" sz="3200" dirty="0">
                <a:latin typeface="ITC Franklin Gothic LT Semi-Bold" panose="020B0604020202020204" charset="0"/>
              </a:rPr>
              <a:t>SELF-AWARENESS</a:t>
            </a:r>
          </a:p>
        </p:txBody>
      </p:sp>
      <p:sp>
        <p:nvSpPr>
          <p:cNvPr id="5" name="Arrow: Up 4">
            <a:extLst>
              <a:ext uri="{FF2B5EF4-FFF2-40B4-BE49-F238E27FC236}">
                <a16:creationId xmlns:a16="http://schemas.microsoft.com/office/drawing/2014/main" id="{88DA85B9-6C23-2FE3-2016-C125268D4E69}"/>
              </a:ext>
            </a:extLst>
          </p:cNvPr>
          <p:cNvSpPr/>
          <p:nvPr/>
        </p:nvSpPr>
        <p:spPr>
          <a:xfrm>
            <a:off x="7391400" y="908565"/>
            <a:ext cx="762000" cy="1047929"/>
          </a:xfrm>
          <a:prstGeom prst="upArrow">
            <a:avLst/>
          </a:prstGeo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40EC263-01F0-FFA7-2444-8C3175E256E4}"/>
              </a:ext>
            </a:extLst>
          </p:cNvPr>
          <p:cNvSpPr txBox="1"/>
          <p:nvPr/>
        </p:nvSpPr>
        <p:spPr>
          <a:xfrm>
            <a:off x="8403596" y="2628900"/>
            <a:ext cx="8648700" cy="2308324"/>
          </a:xfrm>
          <a:prstGeom prst="rect">
            <a:avLst/>
          </a:prstGeom>
          <a:noFill/>
        </p:spPr>
        <p:txBody>
          <a:bodyPr wrap="square" rtlCol="0">
            <a:spAutoFit/>
          </a:bodyPr>
          <a:lstStyle/>
          <a:p>
            <a:r>
              <a:rPr lang="en-US" sz="2400" dirty="0"/>
              <a:t>“In every situation that I have been involved with, good or bad, Maria has always remained calm, cool, and collected—even at times when I know she must have felt frustrated or angry. Maria is really honest about what she is feeling without getting bent out of shape about it. When faced with a difficult situation, she knows how to be firm and still kind at the same time.”</a:t>
            </a:r>
          </a:p>
        </p:txBody>
      </p:sp>
      <p:sp>
        <p:nvSpPr>
          <p:cNvPr id="7" name="Arrow: Up 6">
            <a:extLst>
              <a:ext uri="{FF2B5EF4-FFF2-40B4-BE49-F238E27FC236}">
                <a16:creationId xmlns:a16="http://schemas.microsoft.com/office/drawing/2014/main" id="{8CF49391-683D-2B3F-AD0B-971253000314}"/>
              </a:ext>
            </a:extLst>
          </p:cNvPr>
          <p:cNvSpPr/>
          <p:nvPr/>
        </p:nvSpPr>
        <p:spPr>
          <a:xfrm>
            <a:off x="7391400" y="3193256"/>
            <a:ext cx="762000" cy="1047929"/>
          </a:xfrm>
          <a:prstGeom prst="upArrow">
            <a:avLst/>
          </a:prstGeo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808A0F4-23EA-BC56-95D2-5874CD087B71}"/>
              </a:ext>
            </a:extLst>
          </p:cNvPr>
          <p:cNvSpPr txBox="1"/>
          <p:nvPr/>
        </p:nvSpPr>
        <p:spPr>
          <a:xfrm>
            <a:off x="8479797" y="5372100"/>
            <a:ext cx="8648700" cy="1569660"/>
          </a:xfrm>
          <a:prstGeom prst="rect">
            <a:avLst/>
          </a:prstGeom>
          <a:noFill/>
        </p:spPr>
        <p:txBody>
          <a:bodyPr wrap="square" rtlCol="0">
            <a:spAutoFit/>
          </a:bodyPr>
          <a:lstStyle/>
          <a:p>
            <a:r>
              <a:rPr lang="en-US" sz="2400" dirty="0"/>
              <a:t>“On occasion, Tina’s stress and sense of urgency are projected/pushed on to other people. It would be good for her to better understand how her behavior affects others’ work and emotional stress.”</a:t>
            </a:r>
          </a:p>
        </p:txBody>
      </p:sp>
      <p:sp>
        <p:nvSpPr>
          <p:cNvPr id="9" name="Arrow: Up 8">
            <a:extLst>
              <a:ext uri="{FF2B5EF4-FFF2-40B4-BE49-F238E27FC236}">
                <a16:creationId xmlns:a16="http://schemas.microsoft.com/office/drawing/2014/main" id="{A47E4A2A-625E-0C2D-25BE-204A96142229}"/>
              </a:ext>
            </a:extLst>
          </p:cNvPr>
          <p:cNvSpPr/>
          <p:nvPr/>
        </p:nvSpPr>
        <p:spPr>
          <a:xfrm rot="10800000">
            <a:off x="7467601" y="5632965"/>
            <a:ext cx="762000" cy="1047929"/>
          </a:xfrm>
          <a:prstGeom prst="up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77D217D-F472-2B50-D7F2-89BD869C5631}"/>
              </a:ext>
            </a:extLst>
          </p:cNvPr>
          <p:cNvSpPr txBox="1"/>
          <p:nvPr/>
        </p:nvSpPr>
        <p:spPr>
          <a:xfrm>
            <a:off x="8479797" y="7429500"/>
            <a:ext cx="8648700" cy="1938992"/>
          </a:xfrm>
          <a:prstGeom prst="rect">
            <a:avLst/>
          </a:prstGeom>
          <a:noFill/>
        </p:spPr>
        <p:txBody>
          <a:bodyPr wrap="square" rtlCol="0">
            <a:spAutoFit/>
          </a:bodyPr>
          <a:lstStyle/>
          <a:p>
            <a:r>
              <a:rPr lang="en-US" sz="2400" dirty="0"/>
              <a:t>“Giles is passionate about what he does. Sometimes that passion gets in the way. He might not notice that I am busy with something else before he jumps in and starts talking to me. When he is excited, he talks over you, and it is hard to get a word in edgewise. He doesn’t mean to; he just is excited about what he does.”</a:t>
            </a:r>
          </a:p>
        </p:txBody>
      </p:sp>
      <p:sp>
        <p:nvSpPr>
          <p:cNvPr id="11" name="Arrow: Up 10">
            <a:extLst>
              <a:ext uri="{FF2B5EF4-FFF2-40B4-BE49-F238E27FC236}">
                <a16:creationId xmlns:a16="http://schemas.microsoft.com/office/drawing/2014/main" id="{265C3377-FEEC-E547-C3A2-61D7AAB8A93A}"/>
              </a:ext>
            </a:extLst>
          </p:cNvPr>
          <p:cNvSpPr/>
          <p:nvPr/>
        </p:nvSpPr>
        <p:spPr>
          <a:xfrm rot="10800000">
            <a:off x="7467601" y="7690365"/>
            <a:ext cx="762000" cy="1047929"/>
          </a:xfrm>
          <a:prstGeom prst="up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A1EAF455-341C-E385-6ABA-82B1FCA6DC8E}"/>
              </a:ext>
            </a:extLst>
          </p:cNvPr>
          <p:cNvCxnSpPr/>
          <p:nvPr/>
        </p:nvCxnSpPr>
        <p:spPr>
          <a:xfrm>
            <a:off x="7010400" y="2476500"/>
            <a:ext cx="10363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4151A9B-F52A-059F-696D-5FEAB538077E}"/>
              </a:ext>
            </a:extLst>
          </p:cNvPr>
          <p:cNvCxnSpPr/>
          <p:nvPr/>
        </p:nvCxnSpPr>
        <p:spPr>
          <a:xfrm>
            <a:off x="7012676" y="5124734"/>
            <a:ext cx="10363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B063BB8-73C5-709A-4B0C-6F7CD23F1DC1}"/>
              </a:ext>
            </a:extLst>
          </p:cNvPr>
          <p:cNvCxnSpPr/>
          <p:nvPr/>
        </p:nvCxnSpPr>
        <p:spPr>
          <a:xfrm>
            <a:off x="7162800" y="7124700"/>
            <a:ext cx="10363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A44FAA3-BEC7-4C66-4A5F-8B02DC926CB0}"/>
              </a:ext>
            </a:extLst>
          </p:cNvPr>
          <p:cNvSpPr txBox="1"/>
          <p:nvPr/>
        </p:nvSpPr>
        <p:spPr>
          <a:xfrm>
            <a:off x="8763000" y="9792205"/>
            <a:ext cx="6324600" cy="307777"/>
          </a:xfrm>
          <a:prstGeom prst="rect">
            <a:avLst/>
          </a:prstGeom>
          <a:noFill/>
        </p:spPr>
        <p:txBody>
          <a:bodyPr wrap="square" rtlCol="0">
            <a:spAutoFit/>
          </a:bodyPr>
          <a:lstStyle/>
          <a:p>
            <a:r>
              <a:rPr lang="en-US" sz="1400" dirty="0"/>
              <a:t>Bradberry, T., &amp; Greaves, J. (2009). </a:t>
            </a:r>
            <a:r>
              <a:rPr lang="en-US" sz="1400" i="1" dirty="0"/>
              <a:t>Emotional Intelligence 2.0</a:t>
            </a:r>
            <a:r>
              <a:rPr lang="en-US" sz="1400" dirty="0"/>
              <a:t>. </a:t>
            </a:r>
            <a:r>
              <a:rPr lang="en-US" sz="1400" dirty="0" err="1"/>
              <a:t>TalentSmart</a:t>
            </a:r>
            <a:r>
              <a:rPr lang="en-US" sz="1400" dirty="0"/>
              <a:t>.</a:t>
            </a:r>
          </a:p>
        </p:txBody>
      </p:sp>
      <p:cxnSp>
        <p:nvCxnSpPr>
          <p:cNvPr id="18" name="Straight Connector 17">
            <a:extLst>
              <a:ext uri="{FF2B5EF4-FFF2-40B4-BE49-F238E27FC236}">
                <a16:creationId xmlns:a16="http://schemas.microsoft.com/office/drawing/2014/main" id="{BC6C84AD-9847-1BBB-2E38-3203DC0E9891}"/>
              </a:ext>
            </a:extLst>
          </p:cNvPr>
          <p:cNvCxnSpPr>
            <a:cxnSpLocks/>
          </p:cNvCxnSpPr>
          <p:nvPr/>
        </p:nvCxnSpPr>
        <p:spPr>
          <a:xfrm flipV="1">
            <a:off x="446710" y="5124734"/>
            <a:ext cx="4646928" cy="1876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4D8B36D-0EC6-60CA-FD86-5D778F0E00C5}"/>
              </a:ext>
            </a:extLst>
          </p:cNvPr>
          <p:cNvSpPr txBox="1"/>
          <p:nvPr/>
        </p:nvSpPr>
        <p:spPr>
          <a:xfrm>
            <a:off x="8555996" y="800100"/>
            <a:ext cx="8648700" cy="1569660"/>
          </a:xfrm>
          <a:prstGeom prst="rect">
            <a:avLst/>
          </a:prstGeom>
          <a:noFill/>
        </p:spPr>
        <p:txBody>
          <a:bodyPr wrap="square" rtlCol="0">
            <a:spAutoFit/>
          </a:bodyPr>
          <a:lstStyle/>
          <a:p>
            <a:r>
              <a:rPr lang="en-US" sz="2400" dirty="0"/>
              <a:t>“Dave has clear long-term goals, and he doesn't ‘t make sacrifices for short-term gains. Dave is an ‘up-front’ kind of guy who doesn’t play ‘mind games’ with people. I have witnessed this at company meetings and in meetings with customer.”</a:t>
            </a:r>
          </a:p>
        </p:txBody>
      </p:sp>
    </p:spTree>
    <p:extLst>
      <p:ext uri="{BB962C8B-B14F-4D97-AF65-F5344CB8AC3E}">
        <p14:creationId xmlns:p14="http://schemas.microsoft.com/office/powerpoint/2010/main" val="194706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P spid="11" grpId="0" animBg="1"/>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66841" y="2164552"/>
            <a:ext cx="5957898" cy="5957895"/>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610602-C678-B98D-073A-64ACED1F9C4C}"/>
              </a:ext>
            </a:extLst>
          </p:cNvPr>
          <p:cNvSpPr>
            <a:spLocks noGrp="1"/>
          </p:cNvSpPr>
          <p:nvPr>
            <p:ph type="title"/>
          </p:nvPr>
        </p:nvSpPr>
        <p:spPr>
          <a:xfrm>
            <a:off x="1682016" y="2379726"/>
            <a:ext cx="5527548" cy="5527548"/>
          </a:xfrm>
          <a:prstGeom prst="ellipse">
            <a:avLst/>
          </a:prstGeom>
          <a:solidFill>
            <a:schemeClr val="accent2"/>
          </a:solidFill>
          <a:ln>
            <a:noFill/>
          </a:ln>
        </p:spPr>
        <p:txBody>
          <a:bodyPr>
            <a:normAutofit/>
          </a:bodyPr>
          <a:lstStyle/>
          <a:p>
            <a:r>
              <a:rPr lang="en-US" sz="4500">
                <a:solidFill>
                  <a:srgbClr val="FFFFFF"/>
                </a:solidFill>
              </a:rPr>
              <a:t>Breakout Activity</a:t>
            </a:r>
          </a:p>
        </p:txBody>
      </p:sp>
      <p:sp>
        <p:nvSpPr>
          <p:cNvPr id="10" name="Rectangle 9">
            <a:extLst>
              <a:ext uri="{FF2B5EF4-FFF2-40B4-BE49-F238E27FC236}">
                <a16:creationId xmlns:a16="http://schemas.microsoft.com/office/drawing/2014/main" id="{5E5436DB-4E8B-43A5-AE55-1C527B62E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8114" y="1196149"/>
            <a:ext cx="8901684" cy="7894701"/>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5002" y="1440180"/>
            <a:ext cx="8407908" cy="74066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449BB4-1824-2436-F286-FCB0F72E2560}"/>
              </a:ext>
            </a:extLst>
          </p:cNvPr>
          <p:cNvSpPr>
            <a:spLocks noGrp="1"/>
          </p:cNvSpPr>
          <p:nvPr>
            <p:ph idx="1"/>
          </p:nvPr>
        </p:nvSpPr>
        <p:spPr>
          <a:xfrm>
            <a:off x="8675002" y="1442755"/>
            <a:ext cx="8407908" cy="6679692"/>
          </a:xfrm>
        </p:spPr>
        <p:txBody>
          <a:bodyPr anchor="ctr">
            <a:normAutofit/>
          </a:bodyPr>
          <a:lstStyle/>
          <a:p>
            <a:pPr marL="0" indent="0">
              <a:buNone/>
            </a:pPr>
            <a:r>
              <a:rPr lang="en-US" sz="4000" dirty="0">
                <a:solidFill>
                  <a:srgbClr val="404040"/>
                </a:solidFill>
              </a:rPr>
              <a:t>In interviews, a question most of us dislike when asked (but is central to assigning EQ) as ‘what is your greatest weakness’ (or sometimes ‘what is your biggest flaw?’)</a:t>
            </a:r>
          </a:p>
          <a:p>
            <a:pPr marL="342900" lvl="1" indent="0">
              <a:buNone/>
            </a:pPr>
            <a:r>
              <a:rPr lang="en-US" sz="4000" dirty="0">
                <a:solidFill>
                  <a:srgbClr val="404040"/>
                </a:solidFill>
              </a:rPr>
              <a:t>In small groups, discuss how you would answer this question in an interview, and how it can be used as a read of your EQ</a:t>
            </a:r>
          </a:p>
        </p:txBody>
      </p:sp>
    </p:spTree>
    <p:extLst>
      <p:ext uri="{BB962C8B-B14F-4D97-AF65-F5344CB8AC3E}">
        <p14:creationId xmlns:p14="http://schemas.microsoft.com/office/powerpoint/2010/main" val="3478121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999"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6556"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AD81AC-B1A6-7591-4564-28EA4AD4FDD6}"/>
              </a:ext>
            </a:extLst>
          </p:cNvPr>
          <p:cNvSpPr>
            <a:spLocks noGrp="1"/>
          </p:cNvSpPr>
          <p:nvPr>
            <p:ph type="title"/>
          </p:nvPr>
        </p:nvSpPr>
        <p:spPr>
          <a:xfrm>
            <a:off x="12276838" y="965200"/>
            <a:ext cx="5045961" cy="2592066"/>
          </a:xfrm>
          <a:noFill/>
          <a:ln>
            <a:solidFill>
              <a:schemeClr val="bg1"/>
            </a:solidFill>
          </a:ln>
        </p:spPr>
        <p:txBody>
          <a:bodyPr vert="horz" wrap="square" lIns="182880" tIns="182880" rIns="182880" bIns="182880" rtlCol="0" anchor="ctr">
            <a:normAutofit/>
          </a:bodyPr>
          <a:lstStyle/>
          <a:p>
            <a:pPr defTabSz="914400"/>
            <a:r>
              <a:rPr lang="en-US" sz="2800" spc="200" dirty="0">
                <a:solidFill>
                  <a:schemeClr val="bg1"/>
                </a:solidFill>
              </a:rPr>
              <a:t>Self Management Strategies</a:t>
            </a:r>
          </a:p>
        </p:txBody>
      </p:sp>
      <p:pic>
        <p:nvPicPr>
          <p:cNvPr id="5" name="Picture 2" descr="What is Self-Management? (5 Skills to Improve it)">
            <a:extLst>
              <a:ext uri="{FF2B5EF4-FFF2-40B4-BE49-F238E27FC236}">
                <a16:creationId xmlns:a16="http://schemas.microsoft.com/office/drawing/2014/main" id="{B076EF06-770B-796B-5D12-E666497C0D6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65202" y="1963879"/>
            <a:ext cx="9376153" cy="61179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4">
            <a:extLst>
              <a:ext uri="{FF2B5EF4-FFF2-40B4-BE49-F238E27FC236}">
                <a16:creationId xmlns:a16="http://schemas.microsoft.com/office/drawing/2014/main" id="{1E6565AC-03CB-AB8C-C9DC-9C9219E1CB60}"/>
              </a:ext>
            </a:extLst>
          </p:cNvPr>
          <p:cNvSpPr txBox="1"/>
          <p:nvPr/>
        </p:nvSpPr>
        <p:spPr>
          <a:xfrm>
            <a:off x="12276837" y="3957066"/>
            <a:ext cx="5553963" cy="5123433"/>
          </a:xfrm>
          <a:prstGeom prst="rect">
            <a:avLst/>
          </a:prstGeom>
        </p:spPr>
        <p:txBody>
          <a:bodyPr vert="horz" lIns="91440" tIns="45720" rIns="91440" bIns="45720" rtlCol="0">
            <a:normAutofit fontScale="92500" lnSpcReduction="20000"/>
          </a:bodyPr>
          <a:lstStyle/>
          <a:p>
            <a:pPr marL="514350" lvl="0" indent="-228600" defTabSz="914400">
              <a:spcBef>
                <a:spcPts val="1000"/>
              </a:spcBef>
              <a:buClr>
                <a:schemeClr val="accent2"/>
              </a:buClr>
              <a:buFont typeface="Arial" panose="020B0604020202020204" pitchFamily="34" charset="0"/>
              <a:buChar char="•"/>
            </a:pPr>
            <a:r>
              <a:rPr lang="en-US" sz="2800" b="1" u="none" dirty="0">
                <a:solidFill>
                  <a:schemeClr val="bg1"/>
                </a:solidFill>
                <a:sym typeface="Canva Sans Bold"/>
              </a:rPr>
              <a:t>Count to 10</a:t>
            </a:r>
          </a:p>
          <a:p>
            <a:pPr marL="514350" indent="-228600" defTabSz="914400">
              <a:spcBef>
                <a:spcPts val="1000"/>
              </a:spcBef>
              <a:buClr>
                <a:schemeClr val="accent2"/>
              </a:buClr>
              <a:buFont typeface="Arial" panose="020B0604020202020204" pitchFamily="34" charset="0"/>
              <a:buChar char="•"/>
            </a:pPr>
            <a:r>
              <a:rPr lang="en-US" sz="2800" b="1" dirty="0">
                <a:solidFill>
                  <a:schemeClr val="bg1"/>
                </a:solidFill>
                <a:sym typeface="Canva Sans Bold"/>
              </a:rPr>
              <a:t>Breathe right</a:t>
            </a:r>
          </a:p>
          <a:p>
            <a:pPr marL="514350" lvl="0" indent="-228600" defTabSz="914400">
              <a:spcBef>
                <a:spcPts val="1000"/>
              </a:spcBef>
              <a:buClr>
                <a:schemeClr val="accent2"/>
              </a:buClr>
              <a:buFont typeface="Arial" panose="020B0604020202020204" pitchFamily="34" charset="0"/>
              <a:buChar char="•"/>
            </a:pPr>
            <a:r>
              <a:rPr lang="en-US" sz="2800" b="1" dirty="0">
                <a:solidFill>
                  <a:schemeClr val="bg1"/>
                </a:solidFill>
                <a:sym typeface="Canva Sans Bold"/>
              </a:rPr>
              <a:t>Sleep on it</a:t>
            </a:r>
          </a:p>
          <a:p>
            <a:pPr marL="514350" lvl="0" indent="-228600" defTabSz="914400">
              <a:spcBef>
                <a:spcPts val="1000"/>
              </a:spcBef>
              <a:buClr>
                <a:schemeClr val="accent2"/>
              </a:buClr>
              <a:buFont typeface="Arial" panose="020B0604020202020204" pitchFamily="34" charset="0"/>
              <a:buChar char="•"/>
            </a:pPr>
            <a:r>
              <a:rPr lang="en-US" sz="2800" b="1" dirty="0">
                <a:solidFill>
                  <a:schemeClr val="bg1"/>
                </a:solidFill>
                <a:sym typeface="Canva Sans Bold"/>
              </a:rPr>
              <a:t>Fix your sleep patterns</a:t>
            </a:r>
          </a:p>
          <a:p>
            <a:pPr marL="514350" lvl="0" indent="-228600" defTabSz="914400">
              <a:spcBef>
                <a:spcPts val="1000"/>
              </a:spcBef>
              <a:buClr>
                <a:schemeClr val="accent2"/>
              </a:buClr>
              <a:buFont typeface="Arial" panose="020B0604020202020204" pitchFamily="34" charset="0"/>
              <a:buChar char="•"/>
            </a:pPr>
            <a:r>
              <a:rPr lang="en-US" sz="2800" b="1" dirty="0">
                <a:solidFill>
                  <a:schemeClr val="bg1"/>
                </a:solidFill>
                <a:sym typeface="Canva Sans Bold"/>
              </a:rPr>
              <a:t>Talk to a skilled self-manager</a:t>
            </a:r>
          </a:p>
          <a:p>
            <a:pPr marL="514350" lvl="0" indent="-228600" defTabSz="914400">
              <a:spcBef>
                <a:spcPts val="1000"/>
              </a:spcBef>
              <a:buClr>
                <a:schemeClr val="accent2"/>
              </a:buClr>
              <a:buFont typeface="Arial" panose="020B0604020202020204" pitchFamily="34" charset="0"/>
              <a:buChar char="•"/>
            </a:pPr>
            <a:r>
              <a:rPr lang="en-US" sz="2800" b="1" dirty="0">
                <a:solidFill>
                  <a:schemeClr val="bg1"/>
                </a:solidFill>
                <a:sym typeface="Canva Sans Bold"/>
              </a:rPr>
              <a:t>Schedule time to problem solve</a:t>
            </a:r>
          </a:p>
          <a:p>
            <a:pPr marL="514350" lvl="0" indent="-228600" defTabSz="914400">
              <a:spcBef>
                <a:spcPts val="1000"/>
              </a:spcBef>
              <a:buClr>
                <a:schemeClr val="accent2"/>
              </a:buClr>
              <a:buFont typeface="Arial" panose="020B0604020202020204" pitchFamily="34" charset="0"/>
              <a:buChar char="•"/>
            </a:pPr>
            <a:r>
              <a:rPr lang="en-US" sz="2800" b="1" dirty="0">
                <a:solidFill>
                  <a:schemeClr val="bg1"/>
                </a:solidFill>
                <a:sym typeface="Canva Sans Bold"/>
              </a:rPr>
              <a:t>Schedule time to recharge</a:t>
            </a:r>
          </a:p>
          <a:p>
            <a:pPr marL="514350" lvl="0" indent="-228600" defTabSz="914400">
              <a:spcBef>
                <a:spcPts val="1000"/>
              </a:spcBef>
              <a:buClr>
                <a:schemeClr val="accent2"/>
              </a:buClr>
              <a:buFont typeface="Arial" panose="020B0604020202020204" pitchFamily="34" charset="0"/>
              <a:buChar char="•"/>
            </a:pPr>
            <a:r>
              <a:rPr lang="en-US" sz="2800" b="1" dirty="0">
                <a:solidFill>
                  <a:schemeClr val="bg1"/>
                </a:solidFill>
                <a:sym typeface="Canva Sans Bold"/>
              </a:rPr>
              <a:t>Take control of your self-talk</a:t>
            </a:r>
          </a:p>
          <a:p>
            <a:pPr marL="514350" lvl="0" indent="-228600" defTabSz="914400">
              <a:spcBef>
                <a:spcPts val="1000"/>
              </a:spcBef>
              <a:buClr>
                <a:schemeClr val="accent2"/>
              </a:buClr>
              <a:buFont typeface="Arial" panose="020B0604020202020204" pitchFamily="34" charset="0"/>
              <a:buChar char="•"/>
            </a:pPr>
            <a:r>
              <a:rPr lang="en-US" sz="2800" b="1" dirty="0">
                <a:solidFill>
                  <a:schemeClr val="bg1"/>
                </a:solidFill>
                <a:sym typeface="Canva Sans Bold"/>
              </a:rPr>
              <a:t>Talk to an unbiased party</a:t>
            </a:r>
          </a:p>
          <a:p>
            <a:pPr marL="514350" lvl="0" indent="-228600" defTabSz="914400">
              <a:spcBef>
                <a:spcPts val="1000"/>
              </a:spcBef>
              <a:buClr>
                <a:schemeClr val="accent2"/>
              </a:buClr>
              <a:buFont typeface="Arial" panose="020B0604020202020204" pitchFamily="34" charset="0"/>
              <a:buChar char="•"/>
            </a:pPr>
            <a:r>
              <a:rPr lang="en-US" sz="2800" b="1" dirty="0">
                <a:solidFill>
                  <a:schemeClr val="bg1"/>
                </a:solidFill>
                <a:sym typeface="Canva Sans Bold"/>
              </a:rPr>
              <a:t> Accept that change is coming</a:t>
            </a:r>
            <a:endParaRPr lang="en-US" b="1" dirty="0">
              <a:solidFill>
                <a:schemeClr val="bg1"/>
              </a:solidFill>
              <a:sym typeface="Canva Sans Bold"/>
            </a:endParaRPr>
          </a:p>
        </p:txBody>
      </p:sp>
    </p:spTree>
    <p:extLst>
      <p:ext uri="{BB962C8B-B14F-4D97-AF65-F5344CB8AC3E}">
        <p14:creationId xmlns:p14="http://schemas.microsoft.com/office/powerpoint/2010/main" val="108763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57984" cy="10287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0" name="Rectangle 9">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7984" y="0"/>
            <a:ext cx="698066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5E7E30-F649-7962-6B46-5DA3568E03D5}"/>
              </a:ext>
            </a:extLst>
          </p:cNvPr>
          <p:cNvSpPr>
            <a:spLocks noGrp="1"/>
          </p:cNvSpPr>
          <p:nvPr>
            <p:ph type="title"/>
          </p:nvPr>
        </p:nvSpPr>
        <p:spPr>
          <a:xfrm>
            <a:off x="2924277" y="1589757"/>
            <a:ext cx="5448078" cy="7107486"/>
          </a:xfrm>
          <a:noFill/>
          <a:ln>
            <a:noFill/>
          </a:ln>
        </p:spPr>
        <p:txBody>
          <a:bodyPr>
            <a:normAutofit/>
          </a:bodyPr>
          <a:lstStyle/>
          <a:p>
            <a:r>
              <a:rPr lang="en-US" sz="5400">
                <a:solidFill>
                  <a:schemeClr val="bg1"/>
                </a:solidFill>
              </a:rPr>
              <a:t>Care of the self </a:t>
            </a:r>
          </a:p>
        </p:txBody>
      </p:sp>
      <p:sp>
        <p:nvSpPr>
          <p:cNvPr id="3" name="Content Placeholder 2">
            <a:extLst>
              <a:ext uri="{FF2B5EF4-FFF2-40B4-BE49-F238E27FC236}">
                <a16:creationId xmlns:a16="http://schemas.microsoft.com/office/drawing/2014/main" id="{59C20944-BC59-8376-2AE7-13F0511894A0}"/>
              </a:ext>
            </a:extLst>
          </p:cNvPr>
          <p:cNvSpPr>
            <a:spLocks noGrp="1"/>
          </p:cNvSpPr>
          <p:nvPr>
            <p:ph idx="1"/>
          </p:nvPr>
        </p:nvSpPr>
        <p:spPr>
          <a:xfrm>
            <a:off x="10018663" y="1589757"/>
            <a:ext cx="6998096" cy="7107484"/>
          </a:xfrm>
        </p:spPr>
        <p:txBody>
          <a:bodyPr anchor="ctr">
            <a:normAutofit/>
          </a:bodyPr>
          <a:lstStyle/>
          <a:p>
            <a:pPr marL="0" indent="0">
              <a:buNone/>
            </a:pPr>
            <a:r>
              <a:rPr lang="en-US" sz="4400" dirty="0"/>
              <a:t>These are not so much workplace or management skills, as life skills—no matter what you do, they can help you manage or care for the self </a:t>
            </a:r>
          </a:p>
        </p:txBody>
      </p:sp>
    </p:spTree>
    <p:extLst>
      <p:ext uri="{BB962C8B-B14F-4D97-AF65-F5344CB8AC3E}">
        <p14:creationId xmlns:p14="http://schemas.microsoft.com/office/powerpoint/2010/main" val="2166434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2" descr="What are the benefits of self management?: Illustration in blues and black showing a badge per benefit, each with a small illustration. Stress management: meditating person, Motivation and Passion: burning heart, Adaptability: earth and face, Fast and efefctive decision making: rocket and arrow with flames pushing them forward, Goals and objectives aligned: a star and checkboxes ticked, time management and prioritization: 3 bubbles filled with 3, 2, 1 and an arrow.">
            <a:extLst>
              <a:ext uri="{FF2B5EF4-FFF2-40B4-BE49-F238E27FC236}">
                <a16:creationId xmlns:a16="http://schemas.microsoft.com/office/drawing/2014/main" id="{772A5258-88A5-05A5-57AC-B4D89C5C0F5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73372" y="965200"/>
            <a:ext cx="12141254" cy="8356598"/>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813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8288000" cy="10286998"/>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9E7EDD-22EB-AA2A-D6CC-9F646C09064F}"/>
              </a:ext>
            </a:extLst>
          </p:cNvPr>
          <p:cNvSpPr>
            <a:spLocks noGrp="1"/>
          </p:cNvSpPr>
          <p:nvPr>
            <p:ph type="title"/>
          </p:nvPr>
        </p:nvSpPr>
        <p:spPr>
          <a:xfrm>
            <a:off x="3346704" y="5671861"/>
            <a:ext cx="11594593" cy="1283109"/>
          </a:xfrm>
          <a:noFill/>
          <a:ln>
            <a:solidFill>
              <a:schemeClr val="bg1"/>
            </a:solidFill>
          </a:ln>
        </p:spPr>
        <p:txBody>
          <a:bodyPr>
            <a:normAutofit/>
          </a:bodyPr>
          <a:lstStyle/>
          <a:p>
            <a:r>
              <a:rPr lang="en-US" sz="3600" b="1">
                <a:ln w="6600">
                  <a:solidFill>
                    <a:schemeClr val="accent6"/>
                  </a:solidFill>
                  <a:prstDash val="solid"/>
                </a:ln>
                <a:solidFill>
                  <a:schemeClr val="bg1"/>
                </a:solidFill>
                <a:effectLst>
                  <a:outerShdw dist="38100" dir="2700000" algn="tl" rotWithShape="0">
                    <a:schemeClr val="accent2"/>
                  </a:outerShdw>
                </a:effectLst>
              </a:rPr>
              <a:t>SOCIAL</a:t>
            </a:r>
            <a:r>
              <a:rPr lang="en-US" sz="3600">
                <a:solidFill>
                  <a:schemeClr val="bg1"/>
                </a:solidFill>
                <a:latin typeface="ITC Franklin Gothic LT Semi-Bold" panose="020B0604020202020204" charset="0"/>
              </a:rPr>
              <a:t> </a:t>
            </a:r>
            <a:r>
              <a:rPr lang="en-US" sz="3600" b="1">
                <a:ln w="6600">
                  <a:solidFill>
                    <a:schemeClr val="accent6"/>
                  </a:solidFill>
                  <a:prstDash val="solid"/>
                </a:ln>
                <a:solidFill>
                  <a:schemeClr val="bg1"/>
                </a:solidFill>
                <a:effectLst>
                  <a:outerShdw dist="38100" dir="2700000" algn="tl" rotWithShape="0">
                    <a:schemeClr val="accent2"/>
                  </a:outerShdw>
                </a:effectLst>
              </a:rPr>
              <a:t>AWARENESS:</a:t>
            </a:r>
          </a:p>
        </p:txBody>
      </p:sp>
      <p:pic>
        <p:nvPicPr>
          <p:cNvPr id="5" name="Picture 2" descr="Is Your Business Looking Outward ...">
            <a:hlinkClick r:id="rId2"/>
            <a:extLst>
              <a:ext uri="{FF2B5EF4-FFF2-40B4-BE49-F238E27FC236}">
                <a16:creationId xmlns:a16="http://schemas.microsoft.com/office/drawing/2014/main" id="{77A4FFD9-9AD9-068C-0BBD-1257FCC5BF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004"/>
          <a:stretch>
            <a:fillRect/>
          </a:stretch>
        </p:blipFill>
        <p:spPr bwMode="auto">
          <a:xfrm>
            <a:off x="20" y="10"/>
            <a:ext cx="9093688" cy="51434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4 Core Competencies of Emotional Intelligence">
            <a:extLst>
              <a:ext uri="{FF2B5EF4-FFF2-40B4-BE49-F238E27FC236}">
                <a16:creationId xmlns:a16="http://schemas.microsoft.com/office/drawing/2014/main" id="{E0A0C4E1-0E3E-9D01-0579-631C62ECC0C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167" r="-1" b="31271"/>
          <a:stretch>
            <a:fillRect/>
          </a:stretch>
        </p:blipFill>
        <p:spPr bwMode="auto">
          <a:xfrm>
            <a:off x="9194292" y="-1"/>
            <a:ext cx="9093708" cy="514349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335FF2C-BA9B-8980-E619-89499C6F2872}"/>
              </a:ext>
            </a:extLst>
          </p:cNvPr>
          <p:cNvSpPr>
            <a:spLocks noGrp="1"/>
          </p:cNvSpPr>
          <p:nvPr>
            <p:ph idx="1"/>
          </p:nvPr>
        </p:nvSpPr>
        <p:spPr>
          <a:xfrm>
            <a:off x="3357618" y="7269114"/>
            <a:ext cx="11572765" cy="1907334"/>
          </a:xfrm>
        </p:spPr>
        <p:txBody>
          <a:bodyPr>
            <a:normAutofit/>
          </a:bodyPr>
          <a:lstStyle/>
          <a:p>
            <a:r>
              <a:rPr lang="en-US" b="1" cap="none" spc="0" dirty="0">
                <a:ln w="6600">
                  <a:noFill/>
                  <a:prstDash val="solid"/>
                </a:ln>
                <a:solidFill>
                  <a:schemeClr val="bg1"/>
                </a:solidFill>
                <a:effectLst>
                  <a:outerShdw dist="38100" dir="2700000" algn="tl" rotWithShape="0">
                    <a:schemeClr val="accent2"/>
                  </a:outerShdw>
                </a:effectLst>
              </a:rPr>
              <a:t>Your ability to LOOK OUTWARD to recognize and understand moods of others and groups of people .</a:t>
            </a:r>
          </a:p>
          <a:p>
            <a:endParaRPr lang="en-US" dirty="0">
              <a:solidFill>
                <a:schemeClr val="bg1"/>
              </a:solidFill>
            </a:endParaRPr>
          </a:p>
        </p:txBody>
      </p:sp>
    </p:spTree>
    <p:extLst>
      <p:ext uri="{BB962C8B-B14F-4D97-AF65-F5344CB8AC3E}">
        <p14:creationId xmlns:p14="http://schemas.microsoft.com/office/powerpoint/2010/main" val="1685326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07382" cy="10287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C5DAB2-02D4-FD87-0BFB-2A9E75E25722}"/>
              </a:ext>
            </a:extLst>
          </p:cNvPr>
          <p:cNvSpPr>
            <a:spLocks noGrp="1"/>
          </p:cNvSpPr>
          <p:nvPr>
            <p:ph type="title"/>
          </p:nvPr>
        </p:nvSpPr>
        <p:spPr>
          <a:xfrm>
            <a:off x="960120" y="4021657"/>
            <a:ext cx="5102352" cy="2243691"/>
          </a:xfrm>
          <a:solidFill>
            <a:srgbClr val="FFFFFF"/>
          </a:solidFill>
          <a:ln>
            <a:solidFill>
              <a:srgbClr val="262626"/>
            </a:solidFill>
          </a:ln>
        </p:spPr>
        <p:txBody>
          <a:bodyPr>
            <a:normAutofit/>
          </a:bodyPr>
          <a:lstStyle/>
          <a:p>
            <a:r>
              <a:rPr lang="en-US" sz="3900"/>
              <a:t>The Social Awareness test: How Are You?</a:t>
            </a:r>
          </a:p>
        </p:txBody>
      </p:sp>
      <p:sp useBgFill="1">
        <p:nvSpPr>
          <p:cNvPr id="18" name="Rectangle 17">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29917" y="0"/>
            <a:ext cx="11158083" cy="10286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2146E187-44B5-9AC9-3F69-BC41D3A12FFE}"/>
              </a:ext>
            </a:extLst>
          </p:cNvPr>
          <p:cNvGraphicFramePr>
            <a:graphicFrameLocks noGrp="1"/>
          </p:cNvGraphicFramePr>
          <p:nvPr>
            <p:ph idx="1"/>
            <p:extLst>
              <p:ext uri="{D42A27DB-BD31-4B8C-83A1-F6EECF244321}">
                <p14:modId xmlns:p14="http://schemas.microsoft.com/office/powerpoint/2010/main" val="3196188947"/>
              </p:ext>
            </p:extLst>
          </p:nvPr>
        </p:nvGraphicFramePr>
        <p:xfrm>
          <a:off x="8096250" y="959644"/>
          <a:ext cx="9227344" cy="7915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6888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45C55F-507F-B174-EA3D-232C6EECA46A}"/>
              </a:ext>
            </a:extLst>
          </p:cNvPr>
          <p:cNvSpPr>
            <a:spLocks noGrp="1"/>
          </p:cNvSpPr>
          <p:nvPr>
            <p:ph type="title"/>
          </p:nvPr>
        </p:nvSpPr>
        <p:spPr>
          <a:xfrm>
            <a:off x="965200" y="4021654"/>
            <a:ext cx="5045961" cy="2243691"/>
          </a:xfrm>
          <a:noFill/>
          <a:ln>
            <a:solidFill>
              <a:schemeClr val="bg1"/>
            </a:solidFill>
          </a:ln>
        </p:spPr>
        <p:txBody>
          <a:bodyPr wrap="square">
            <a:normAutofit/>
          </a:bodyPr>
          <a:lstStyle/>
          <a:p>
            <a:r>
              <a:rPr lang="en-US" dirty="0">
                <a:solidFill>
                  <a:schemeClr val="bg1"/>
                </a:solidFill>
              </a:rPr>
              <a:t>Social awareness strategies</a:t>
            </a:r>
          </a:p>
        </p:txBody>
      </p:sp>
      <p:graphicFrame>
        <p:nvGraphicFramePr>
          <p:cNvPr id="5" name="Content Placeholder 2">
            <a:extLst>
              <a:ext uri="{FF2B5EF4-FFF2-40B4-BE49-F238E27FC236}">
                <a16:creationId xmlns:a16="http://schemas.microsoft.com/office/drawing/2014/main" id="{6B9CF3E6-D66A-B354-14C7-2C57BB543B54}"/>
              </a:ext>
            </a:extLst>
          </p:cNvPr>
          <p:cNvGraphicFramePr>
            <a:graphicFrameLocks noGrp="1"/>
          </p:cNvGraphicFramePr>
          <p:nvPr>
            <p:ph idx="1"/>
            <p:extLst>
              <p:ext uri="{D42A27DB-BD31-4B8C-83A1-F6EECF244321}">
                <p14:modId xmlns:p14="http://schemas.microsoft.com/office/powerpoint/2010/main" val="2468294012"/>
              </p:ext>
            </p:extLst>
          </p:nvPr>
        </p:nvGraphicFramePr>
        <p:xfrm>
          <a:off x="8429625" y="1447800"/>
          <a:ext cx="8410575" cy="739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1733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A7B7E58E-1625-81C5-732D-001881FDF5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86" y="0"/>
            <a:ext cx="9105900" cy="715327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The Difference Between Empathy vs Sympathy - The Medic Portal">
            <a:extLst>
              <a:ext uri="{FF2B5EF4-FFF2-40B4-BE49-F238E27FC236}">
                <a16:creationId xmlns:a16="http://schemas.microsoft.com/office/drawing/2014/main" id="{D92E8FCB-0482-D422-0A1E-332B12D944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2400300"/>
            <a:ext cx="8953500" cy="750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017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57984" cy="10287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0" name="Rectangle 9">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7984" y="0"/>
            <a:ext cx="698066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5D8B3F-0B66-82A0-5217-6D3936B17E89}"/>
              </a:ext>
            </a:extLst>
          </p:cNvPr>
          <p:cNvSpPr>
            <a:spLocks noGrp="1"/>
          </p:cNvSpPr>
          <p:nvPr>
            <p:ph type="title"/>
          </p:nvPr>
        </p:nvSpPr>
        <p:spPr>
          <a:xfrm>
            <a:off x="2924277" y="1589757"/>
            <a:ext cx="5448078" cy="7107486"/>
          </a:xfrm>
          <a:noFill/>
          <a:ln>
            <a:noFill/>
          </a:ln>
        </p:spPr>
        <p:txBody>
          <a:bodyPr>
            <a:normAutofit/>
          </a:bodyPr>
          <a:lstStyle/>
          <a:p>
            <a:r>
              <a:rPr lang="en-US" sz="5400">
                <a:solidFill>
                  <a:schemeClr val="bg1"/>
                </a:solidFill>
              </a:rPr>
              <a:t>Empathy and Sympathy </a:t>
            </a:r>
          </a:p>
        </p:txBody>
      </p:sp>
      <p:sp>
        <p:nvSpPr>
          <p:cNvPr id="3" name="Content Placeholder 2">
            <a:extLst>
              <a:ext uri="{FF2B5EF4-FFF2-40B4-BE49-F238E27FC236}">
                <a16:creationId xmlns:a16="http://schemas.microsoft.com/office/drawing/2014/main" id="{B24CA76A-0801-4463-88B5-5003987E6F57}"/>
              </a:ext>
            </a:extLst>
          </p:cNvPr>
          <p:cNvSpPr>
            <a:spLocks noGrp="1"/>
          </p:cNvSpPr>
          <p:nvPr>
            <p:ph idx="1"/>
          </p:nvPr>
        </p:nvSpPr>
        <p:spPr>
          <a:xfrm>
            <a:off x="10018663" y="1589757"/>
            <a:ext cx="6998096" cy="7107484"/>
          </a:xfrm>
        </p:spPr>
        <p:txBody>
          <a:bodyPr anchor="ctr">
            <a:normAutofit fontScale="92500" lnSpcReduction="20000"/>
          </a:bodyPr>
          <a:lstStyle/>
          <a:p>
            <a:r>
              <a:rPr lang="en-US" sz="3600" dirty="0"/>
              <a:t>Sympathy refuses to stand outside of oneself—can quickly turn to judgment</a:t>
            </a:r>
          </a:p>
          <a:p>
            <a:pPr lvl="1"/>
            <a:r>
              <a:rPr lang="en-US" sz="3600" dirty="0"/>
              <a:t>“I feel sorry that their spouse died, but you can’t just not come to work”</a:t>
            </a:r>
          </a:p>
          <a:p>
            <a:pPr lvl="1"/>
            <a:r>
              <a:rPr lang="en-US" sz="3600" dirty="0"/>
              <a:t>“They need to figure it out, we have mental health services in the benefits package, I can’t parent them back to work”</a:t>
            </a:r>
          </a:p>
          <a:p>
            <a:r>
              <a:rPr lang="en-US" sz="3600" dirty="0"/>
              <a:t>Empathy on the other hand, puts us in the living space of the other person</a:t>
            </a:r>
          </a:p>
          <a:p>
            <a:pPr lvl="1"/>
            <a:r>
              <a:rPr lang="en-US" sz="3600" dirty="0"/>
              <a:t>Oftentimes uncomfortable, full of non-understanding</a:t>
            </a:r>
          </a:p>
          <a:p>
            <a:pPr lvl="1"/>
            <a:r>
              <a:rPr lang="en-US" sz="3600" dirty="0"/>
              <a:t>Feeling </a:t>
            </a:r>
            <a:r>
              <a:rPr lang="en-US" sz="3600" i="1" dirty="0"/>
              <a:t>with</a:t>
            </a:r>
            <a:r>
              <a:rPr lang="en-US" sz="3600" dirty="0"/>
              <a:t> </a:t>
            </a:r>
          </a:p>
        </p:txBody>
      </p:sp>
    </p:spTree>
    <p:extLst>
      <p:ext uri="{BB962C8B-B14F-4D97-AF65-F5344CB8AC3E}">
        <p14:creationId xmlns:p14="http://schemas.microsoft.com/office/powerpoint/2010/main" val="3139743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No alternative text description for this image">
            <a:extLst>
              <a:ext uri="{FF2B5EF4-FFF2-40B4-BE49-F238E27FC236}">
                <a16:creationId xmlns:a16="http://schemas.microsoft.com/office/drawing/2014/main" id="{3C141427-A73C-7D40-C72D-98A2DBBD75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1000"/>
            <a:ext cx="7620000" cy="952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56785CC-2B14-5A8D-22E5-B011B579D2B6}"/>
              </a:ext>
            </a:extLst>
          </p:cNvPr>
          <p:cNvSpPr txBox="1"/>
          <p:nvPr/>
        </p:nvSpPr>
        <p:spPr>
          <a:xfrm>
            <a:off x="9525000" y="921199"/>
            <a:ext cx="8001000" cy="707886"/>
          </a:xfrm>
          <a:prstGeom prst="rect">
            <a:avLst/>
          </a:prstGeom>
          <a:noFill/>
        </p:spPr>
        <p:txBody>
          <a:bodyPr wrap="square" rtlCol="0">
            <a:spAutoFit/>
          </a:bodyPr>
          <a:lstStyle/>
          <a:p>
            <a:r>
              <a:rPr lang="en-US" sz="4000" b="1" u="sng" dirty="0">
                <a:solidFill>
                  <a:srgbClr val="7A007A"/>
                </a:solidFill>
                <a:latin typeface="ITC Franklin Gothic LT Semi-Bold" panose="020B0604020202020204" charset="0"/>
                <a:ea typeface="Calibri" panose="020F0502020204030204" pitchFamily="34" charset="0"/>
                <a:cs typeface="Calibri" panose="020F0502020204030204" pitchFamily="34" charset="0"/>
              </a:rPr>
              <a:t>6 Simple Ways to Show Empathy</a:t>
            </a:r>
          </a:p>
        </p:txBody>
      </p:sp>
      <p:sp>
        <p:nvSpPr>
          <p:cNvPr id="3" name="TextBox 2">
            <a:extLst>
              <a:ext uri="{FF2B5EF4-FFF2-40B4-BE49-F238E27FC236}">
                <a16:creationId xmlns:a16="http://schemas.microsoft.com/office/drawing/2014/main" id="{D1CD18F0-61F5-C711-2D68-6512D776F3AC}"/>
              </a:ext>
            </a:extLst>
          </p:cNvPr>
          <p:cNvSpPr txBox="1"/>
          <p:nvPr/>
        </p:nvSpPr>
        <p:spPr>
          <a:xfrm>
            <a:off x="9448800" y="2009418"/>
            <a:ext cx="8001000" cy="8186857"/>
          </a:xfrm>
          <a:prstGeom prst="rect">
            <a:avLst/>
          </a:prstGeom>
          <a:noFill/>
        </p:spPr>
        <p:txBody>
          <a:bodyPr wrap="square" rtlCol="0">
            <a:spAutoFit/>
          </a:bodyPr>
          <a:lstStyle/>
          <a:p>
            <a:r>
              <a:rPr lang="en-US" sz="28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1. </a:t>
            </a:r>
            <a:r>
              <a:rPr lang="en-US" sz="32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Ask “How can I help?”</a:t>
            </a:r>
          </a:p>
          <a:p>
            <a:r>
              <a:rPr lang="en-US" sz="20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	</a:t>
            </a:r>
            <a:r>
              <a:rPr lang="en-US" sz="2000" dirty="0">
                <a:latin typeface="ITC Franklin Gothic LT Semi-Bold" panose="020B0604020202020204" charset="0"/>
                <a:ea typeface="Calibri" panose="020F0502020204030204" pitchFamily="34" charset="0"/>
                <a:cs typeface="Calibri" panose="020F0502020204030204" pitchFamily="34" charset="0"/>
              </a:rPr>
              <a:t>I can see that you’re going through a tough time. How can I help?</a:t>
            </a:r>
          </a:p>
          <a:p>
            <a:endParaRPr lang="en-US" sz="3200" b="1" dirty="0">
              <a:solidFill>
                <a:srgbClr val="7A007A"/>
              </a:solidFill>
              <a:latin typeface="ITC Franklin Gothic LT Semi-Bold" panose="020B0604020202020204" charset="0"/>
              <a:ea typeface="Calibri" panose="020F0502020204030204" pitchFamily="34" charset="0"/>
              <a:cs typeface="Calibri" panose="020F0502020204030204" pitchFamily="34" charset="0"/>
            </a:endParaRPr>
          </a:p>
          <a:p>
            <a:r>
              <a:rPr lang="en-US" sz="32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2. Say “Thank you” more</a:t>
            </a:r>
          </a:p>
          <a:p>
            <a:r>
              <a:rPr lang="en-US" sz="20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	</a:t>
            </a:r>
            <a:r>
              <a:rPr lang="en-US" sz="2000" dirty="0">
                <a:latin typeface="ITC Franklin Gothic LT Semi-Bold" panose="020B0604020202020204" charset="0"/>
                <a:ea typeface="Calibri" panose="020F0502020204030204" pitchFamily="34" charset="0"/>
                <a:cs typeface="Calibri" panose="020F0502020204030204" pitchFamily="34" charset="0"/>
              </a:rPr>
              <a:t>I appreciated your ideas in the meeting. Thank you.</a:t>
            </a:r>
          </a:p>
          <a:p>
            <a:endParaRPr lang="en-US" sz="3200" b="1" dirty="0">
              <a:solidFill>
                <a:srgbClr val="7A007A"/>
              </a:solidFill>
              <a:latin typeface="ITC Franklin Gothic LT Semi-Bold" panose="020B0604020202020204" charset="0"/>
              <a:ea typeface="Calibri" panose="020F0502020204030204" pitchFamily="34" charset="0"/>
              <a:cs typeface="Calibri" panose="020F0502020204030204" pitchFamily="34" charset="0"/>
            </a:endParaRPr>
          </a:p>
          <a:p>
            <a:r>
              <a:rPr lang="en-US" sz="32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3. Check in often</a:t>
            </a:r>
          </a:p>
          <a:p>
            <a:r>
              <a:rPr lang="en-US" sz="2000" dirty="0">
                <a:latin typeface="ITC Franklin Gothic LT Semi-Bold" panose="020B0604020202020204" charset="0"/>
                <a:ea typeface="Calibri" panose="020F0502020204030204" pitchFamily="34" charset="0"/>
                <a:cs typeface="Calibri" panose="020F0502020204030204" pitchFamily="34" charset="0"/>
              </a:rPr>
              <a:t>	I know things have been busy. I just wanted to check in.</a:t>
            </a:r>
          </a:p>
          <a:p>
            <a:endParaRPr lang="en-US" sz="3200" b="1" dirty="0">
              <a:solidFill>
                <a:srgbClr val="7A007A"/>
              </a:solidFill>
              <a:latin typeface="ITC Franklin Gothic LT Semi-Bold" panose="020B0604020202020204" charset="0"/>
              <a:ea typeface="Calibri" panose="020F0502020204030204" pitchFamily="34" charset="0"/>
              <a:cs typeface="Calibri" panose="020F0502020204030204" pitchFamily="34" charset="0"/>
            </a:endParaRPr>
          </a:p>
          <a:p>
            <a:r>
              <a:rPr lang="en-US" sz="32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4. Give space when needed</a:t>
            </a:r>
          </a:p>
          <a:p>
            <a:r>
              <a:rPr lang="en-US" sz="20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	</a:t>
            </a:r>
            <a:r>
              <a:rPr lang="en-US" sz="2000" dirty="0">
                <a:latin typeface="ITC Franklin Gothic LT Semi-Bold" panose="020B0604020202020204" charset="0"/>
                <a:ea typeface="Calibri" panose="020F0502020204030204" pitchFamily="34" charset="0"/>
                <a:cs typeface="Calibri" panose="020F0502020204030204" pitchFamily="34" charset="0"/>
              </a:rPr>
              <a:t>I’m going to give you some space, but I’m here if you need 	anything.</a:t>
            </a:r>
          </a:p>
          <a:p>
            <a:endParaRPr lang="en-US" sz="2000" b="1" dirty="0">
              <a:solidFill>
                <a:srgbClr val="7A007A"/>
              </a:solidFill>
              <a:latin typeface="ITC Franklin Gothic LT Semi-Bold" panose="020B0604020202020204" charset="0"/>
              <a:ea typeface="Calibri" panose="020F0502020204030204" pitchFamily="34" charset="0"/>
              <a:cs typeface="Calibri" panose="020F0502020204030204" pitchFamily="34" charset="0"/>
            </a:endParaRPr>
          </a:p>
          <a:p>
            <a:r>
              <a:rPr lang="en-US" sz="32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5. Pause before you judge</a:t>
            </a:r>
          </a:p>
          <a:p>
            <a:r>
              <a:rPr lang="en-US" sz="20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	</a:t>
            </a:r>
            <a:r>
              <a:rPr lang="en-US" sz="2000" dirty="0">
                <a:latin typeface="ITC Franklin Gothic LT Semi-Bold" panose="020B0604020202020204" charset="0"/>
                <a:ea typeface="Calibri" panose="020F0502020204030204" pitchFamily="34" charset="0"/>
                <a:cs typeface="Calibri" panose="020F0502020204030204" pitchFamily="34" charset="0"/>
              </a:rPr>
              <a:t>I’m not sure if I understand completely, but I’d like to.</a:t>
            </a:r>
          </a:p>
          <a:p>
            <a:endParaRPr lang="en-US" sz="3200" b="1" dirty="0">
              <a:solidFill>
                <a:srgbClr val="7A007A"/>
              </a:solidFill>
              <a:latin typeface="ITC Franklin Gothic LT Semi-Bold" panose="020B0604020202020204" charset="0"/>
              <a:ea typeface="Calibri" panose="020F0502020204030204" pitchFamily="34" charset="0"/>
              <a:cs typeface="Calibri" panose="020F0502020204030204" pitchFamily="34" charset="0"/>
            </a:endParaRPr>
          </a:p>
          <a:p>
            <a:r>
              <a:rPr lang="en-US" sz="32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6. Be vulnerable too</a:t>
            </a:r>
          </a:p>
          <a:p>
            <a:r>
              <a:rPr lang="en-US" sz="2000" b="1" dirty="0">
                <a:solidFill>
                  <a:srgbClr val="7A007A"/>
                </a:solidFill>
                <a:latin typeface="ITC Franklin Gothic LT Semi-Bold" panose="020B0604020202020204" charset="0"/>
                <a:ea typeface="Calibri" panose="020F0502020204030204" pitchFamily="34" charset="0"/>
                <a:cs typeface="Calibri" panose="020F0502020204030204" pitchFamily="34" charset="0"/>
              </a:rPr>
              <a:t>	</a:t>
            </a:r>
            <a:r>
              <a:rPr lang="en-US" sz="2000" dirty="0">
                <a:latin typeface="ITC Franklin Gothic LT Semi-Bold" panose="020B0604020202020204" charset="0"/>
                <a:ea typeface="Calibri" panose="020F0502020204030204" pitchFamily="34" charset="0"/>
                <a:cs typeface="Calibri" panose="020F0502020204030204" pitchFamily="34" charset="0"/>
              </a:rPr>
              <a:t>I’m having a tough morning. I appreciate your patience with me.</a:t>
            </a:r>
          </a:p>
          <a:p>
            <a:endParaRPr lang="en-US" sz="2800" b="1" dirty="0">
              <a:solidFill>
                <a:srgbClr val="7A007A"/>
              </a:solidFill>
              <a:latin typeface="ITC Franklin Gothic LT Semi-Bold" panose="020B060402020202020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3350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8288000" cy="10287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143500"/>
            <a:ext cx="18288000" cy="51435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2DF359-7534-FB56-FDC6-BDFA9AE1E99B}"/>
              </a:ext>
            </a:extLst>
          </p:cNvPr>
          <p:cNvSpPr>
            <a:spLocks noGrp="1"/>
          </p:cNvSpPr>
          <p:nvPr>
            <p:ph type="title"/>
          </p:nvPr>
        </p:nvSpPr>
        <p:spPr>
          <a:xfrm>
            <a:off x="3346704" y="5671861"/>
            <a:ext cx="11594593" cy="1283109"/>
          </a:xfrm>
          <a:noFill/>
          <a:ln>
            <a:solidFill>
              <a:schemeClr val="bg1"/>
            </a:solidFill>
          </a:ln>
        </p:spPr>
        <p:txBody>
          <a:bodyPr>
            <a:normAutofit/>
          </a:bodyPr>
          <a:lstStyle/>
          <a:p>
            <a:r>
              <a:rPr lang="en-US" sz="3600">
                <a:solidFill>
                  <a:schemeClr val="bg1"/>
                </a:solidFill>
              </a:rPr>
              <a:t>Relationship Mgmt </a:t>
            </a:r>
          </a:p>
        </p:txBody>
      </p:sp>
      <p:pic>
        <p:nvPicPr>
          <p:cNvPr id="5" name="Picture 2" descr="Membership Engagement: The Human Connection - SBI Association Management">
            <a:extLst>
              <a:ext uri="{FF2B5EF4-FFF2-40B4-BE49-F238E27FC236}">
                <a16:creationId xmlns:a16="http://schemas.microsoft.com/office/drawing/2014/main" id="{EA7813A4-4763-0EEC-DE5E-BA8208456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1606" b="7489"/>
          <a:stretch>
            <a:fillRect/>
          </a:stretch>
        </p:blipFill>
        <p:spPr bwMode="auto">
          <a:xfrm>
            <a:off x="20" y="-3"/>
            <a:ext cx="1828798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41F73AB3-1B13-8181-EF5F-B3A2D2450BAA}"/>
              </a:ext>
            </a:extLst>
          </p:cNvPr>
          <p:cNvSpPr>
            <a:spLocks noGrp="1"/>
          </p:cNvSpPr>
          <p:nvPr>
            <p:ph idx="1"/>
          </p:nvPr>
        </p:nvSpPr>
        <p:spPr>
          <a:xfrm>
            <a:off x="3357618" y="7269114"/>
            <a:ext cx="11572765" cy="1907334"/>
          </a:xfrm>
          <a:prstGeom prst="rect">
            <a:avLst/>
          </a:prstGeom>
        </p:spPr>
        <p:txBody>
          <a:bodyPr lIns="91440" tIns="45720" rIns="91440" bIns="45720">
            <a:normAutofit/>
          </a:bodyPr>
          <a:lstStyle/>
          <a:p>
            <a:r>
              <a:rPr lang="en-US" b="1" cap="none" spc="0">
                <a:ln w="6600">
                  <a:noFill/>
                  <a:prstDash val="solid"/>
                </a:ln>
                <a:solidFill>
                  <a:schemeClr val="bg1"/>
                </a:solidFill>
                <a:effectLst>
                  <a:outerShdw dist="38100" dir="2700000" algn="tl" rotWithShape="0">
                    <a:schemeClr val="accent2"/>
                  </a:outerShdw>
                </a:effectLst>
              </a:rPr>
              <a:t>Your ability </a:t>
            </a:r>
            <a:r>
              <a:rPr lang="en-US" b="1">
                <a:ln w="6600">
                  <a:noFill/>
                  <a:prstDash val="solid"/>
                </a:ln>
                <a:solidFill>
                  <a:schemeClr val="bg1"/>
                </a:solidFill>
                <a:effectLst>
                  <a:outerShdw dist="38100" dir="2700000" algn="tl" rotWithShape="0">
                    <a:schemeClr val="accent2"/>
                  </a:outerShdw>
                </a:effectLst>
              </a:rPr>
              <a:t>to use your understanding of emotions – both your own and others' – to build and maintain healthy relationships, handle conflict, and collaborate effectively.</a:t>
            </a:r>
            <a:endParaRPr lang="en-US" b="1" cap="none" spc="0">
              <a:ln w="6600">
                <a:noFill/>
                <a:prstDash val="solid"/>
              </a:ln>
              <a:solidFill>
                <a:schemeClr val="bg1"/>
              </a:solidFill>
              <a:effectLst>
                <a:outerShdw dist="38100" dir="2700000" algn="tl" rotWithShape="0">
                  <a:schemeClr val="accent2"/>
                </a:outerShdw>
              </a:effectLst>
            </a:endParaRPr>
          </a:p>
        </p:txBody>
      </p:sp>
    </p:spTree>
    <p:extLst>
      <p:ext uri="{BB962C8B-B14F-4D97-AF65-F5344CB8AC3E}">
        <p14:creationId xmlns:p14="http://schemas.microsoft.com/office/powerpoint/2010/main" val="1770959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Old wrinkled hands with some coins">
            <a:extLst>
              <a:ext uri="{FF2B5EF4-FFF2-40B4-BE49-F238E27FC236}">
                <a16:creationId xmlns:a16="http://schemas.microsoft.com/office/drawing/2014/main" id="{CF3518D8-4707-13DE-2258-CAA271D30117}"/>
              </a:ext>
            </a:extLst>
          </p:cNvPr>
          <p:cNvPicPr>
            <a:picLocks noChangeAspect="1"/>
          </p:cNvPicPr>
          <p:nvPr/>
        </p:nvPicPr>
        <p:blipFill>
          <a:blip r:embed="rId2"/>
          <a:srcRect l="9875" r="30792"/>
          <a:stretch>
            <a:fillRect/>
          </a:stretch>
        </p:blipFill>
        <p:spPr>
          <a:xfrm>
            <a:off x="963" y="10"/>
            <a:ext cx="9144000" cy="10286990"/>
          </a:xfrm>
          <a:prstGeom prst="rect">
            <a:avLst/>
          </a:prstGeom>
        </p:spPr>
      </p:pic>
      <p:sp>
        <p:nvSpPr>
          <p:cNvPr id="2" name="Title 1">
            <a:extLst>
              <a:ext uri="{FF2B5EF4-FFF2-40B4-BE49-F238E27FC236}">
                <a16:creationId xmlns:a16="http://schemas.microsoft.com/office/drawing/2014/main" id="{7573C27A-CE39-6B43-AA8F-9325B1EE1214}"/>
              </a:ext>
            </a:extLst>
          </p:cNvPr>
          <p:cNvSpPr>
            <a:spLocks noGrp="1"/>
          </p:cNvSpPr>
          <p:nvPr>
            <p:ph type="title"/>
          </p:nvPr>
        </p:nvSpPr>
        <p:spPr>
          <a:xfrm>
            <a:off x="1207008" y="4262257"/>
            <a:ext cx="6730947" cy="1762487"/>
          </a:xfrm>
          <a:solidFill>
            <a:schemeClr val="tx1">
              <a:alpha val="60000"/>
            </a:schemeClr>
          </a:solidFill>
          <a:ln>
            <a:solidFill>
              <a:schemeClr val="bg1"/>
            </a:solidFill>
          </a:ln>
        </p:spPr>
        <p:txBody>
          <a:bodyPr>
            <a:normAutofit/>
          </a:bodyPr>
          <a:lstStyle/>
          <a:p>
            <a:r>
              <a:rPr lang="en-US" sz="3600">
                <a:solidFill>
                  <a:schemeClr val="bg1"/>
                </a:solidFill>
              </a:rPr>
              <a:t>Banking EQ</a:t>
            </a:r>
          </a:p>
        </p:txBody>
      </p:sp>
      <p:sp>
        <p:nvSpPr>
          <p:cNvPr id="3" name="Content Placeholder 2">
            <a:extLst>
              <a:ext uri="{FF2B5EF4-FFF2-40B4-BE49-F238E27FC236}">
                <a16:creationId xmlns:a16="http://schemas.microsoft.com/office/drawing/2014/main" id="{842834CC-8C90-E50A-F4BC-0055B7D93734}"/>
              </a:ext>
            </a:extLst>
          </p:cNvPr>
          <p:cNvSpPr>
            <a:spLocks noGrp="1"/>
          </p:cNvSpPr>
          <p:nvPr>
            <p:ph idx="1"/>
          </p:nvPr>
        </p:nvSpPr>
        <p:spPr>
          <a:xfrm>
            <a:off x="10115911" y="1464193"/>
            <a:ext cx="7207397" cy="7379723"/>
          </a:xfrm>
        </p:spPr>
        <p:txBody>
          <a:bodyPr anchor="ctr">
            <a:normAutofit/>
          </a:bodyPr>
          <a:lstStyle/>
          <a:p>
            <a:r>
              <a:rPr lang="en-US" sz="3200" dirty="0"/>
              <a:t>First time investors or homebuyers putting down life savings or large chunks of money on something</a:t>
            </a:r>
          </a:p>
          <a:p>
            <a:pPr lvl="1"/>
            <a:r>
              <a:rPr lang="en-US" sz="3200" dirty="0"/>
              <a:t>DON’T: lots of people have done this, there’s a deadline,  minimizing frustrations </a:t>
            </a:r>
          </a:p>
          <a:p>
            <a:pPr lvl="1"/>
            <a:r>
              <a:rPr lang="en-US" sz="3200" dirty="0"/>
              <a:t>DO: common to have anxiety, fears; talk them through it; treat them like a person, not </a:t>
            </a:r>
            <a:r>
              <a:rPr lang="en-US" sz="3200" i="1" dirty="0"/>
              <a:t>just </a:t>
            </a:r>
            <a:r>
              <a:rPr lang="en-US" sz="3200" dirty="0"/>
              <a:t>a client </a:t>
            </a:r>
          </a:p>
          <a:p>
            <a:pPr lvl="1"/>
            <a:r>
              <a:rPr lang="en-US" sz="3200" dirty="0"/>
              <a:t>Internally, supporting colleagues </a:t>
            </a:r>
          </a:p>
        </p:txBody>
      </p:sp>
    </p:spTree>
    <p:extLst>
      <p:ext uri="{BB962C8B-B14F-4D97-AF65-F5344CB8AC3E}">
        <p14:creationId xmlns:p14="http://schemas.microsoft.com/office/powerpoint/2010/main" val="3930242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iagram">
            <a:extLst>
              <a:ext uri="{FF2B5EF4-FFF2-40B4-BE49-F238E27FC236}">
                <a16:creationId xmlns:a16="http://schemas.microsoft.com/office/drawing/2014/main" id="{5F2CA194-9ABF-C90D-3669-AF59C26D73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81000"/>
            <a:ext cx="7620000" cy="952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3">
            <a:extLst>
              <a:ext uri="{FF2B5EF4-FFF2-40B4-BE49-F238E27FC236}">
                <a16:creationId xmlns:a16="http://schemas.microsoft.com/office/drawing/2014/main" id="{63B582B6-EE80-EF79-A1B5-7C4E55FDCD8E}"/>
              </a:ext>
            </a:extLst>
          </p:cNvPr>
          <p:cNvSpPr txBox="1"/>
          <p:nvPr/>
        </p:nvSpPr>
        <p:spPr>
          <a:xfrm>
            <a:off x="9906000" y="381000"/>
            <a:ext cx="7038051" cy="2329933"/>
          </a:xfrm>
          <a:prstGeom prst="rect">
            <a:avLst/>
          </a:prstGeom>
        </p:spPr>
        <p:txBody>
          <a:bodyPr wrap="square" lIns="0" tIns="0" rIns="0" bIns="0" rtlCol="0" anchor="t">
            <a:spAutoFit/>
          </a:bodyPr>
          <a:lstStyle/>
          <a:p>
            <a:pPr marL="0" lvl="0" indent="0" algn="l">
              <a:lnSpc>
                <a:spcPts val="9600"/>
              </a:lnSpc>
              <a:spcBef>
                <a:spcPct val="0"/>
              </a:spcBef>
            </a:pPr>
            <a:r>
              <a:rPr lang="en-US" sz="5400" b="1" u="sng" dirty="0">
                <a:latin typeface="ITC Franklin Gothic LT Semi-Bold"/>
                <a:ea typeface="ITC Franklin Gothic LT Semi-Bold"/>
                <a:cs typeface="ITC Franklin Gothic LT Semi-Bold"/>
                <a:sym typeface="ITC Franklin Gothic LT Semi-Bold"/>
              </a:rPr>
              <a:t>Additional Strategies for Great Leaders</a:t>
            </a:r>
          </a:p>
        </p:txBody>
      </p:sp>
      <p:sp>
        <p:nvSpPr>
          <p:cNvPr id="3" name="TextBox 4">
            <a:extLst>
              <a:ext uri="{FF2B5EF4-FFF2-40B4-BE49-F238E27FC236}">
                <a16:creationId xmlns:a16="http://schemas.microsoft.com/office/drawing/2014/main" id="{0031D75B-B7F9-66FF-E586-FCCD5AD8F074}"/>
              </a:ext>
            </a:extLst>
          </p:cNvPr>
          <p:cNvSpPr txBox="1"/>
          <p:nvPr/>
        </p:nvSpPr>
        <p:spPr>
          <a:xfrm>
            <a:off x="9753600" y="3162300"/>
            <a:ext cx="8013119" cy="6036589"/>
          </a:xfrm>
          <a:prstGeom prst="rect">
            <a:avLst/>
          </a:prstGeom>
        </p:spPr>
        <p:txBody>
          <a:bodyPr wrap="square" lIns="0" tIns="0" rIns="0" bIns="0" rtlCol="0" anchor="t">
            <a:spAutoFit/>
          </a:bodyPr>
          <a:lstStyle/>
          <a:p>
            <a:pPr marL="1152525" lvl="0" indent="-1152525" algn="l">
              <a:lnSpc>
                <a:spcPct val="150000"/>
              </a:lnSpc>
              <a:spcBef>
                <a:spcPct val="0"/>
              </a:spcBef>
              <a:buFont typeface="+mj-lt"/>
              <a:buAutoNum type="arabicPeriod"/>
            </a:pPr>
            <a:r>
              <a:rPr lang="en-US" sz="4000" b="1" u="none" dirty="0">
                <a:latin typeface="Canva Sans Bold"/>
                <a:ea typeface="Canva Sans Bold"/>
                <a:cs typeface="Canva Sans Bold"/>
                <a:sym typeface="Canva Sans Bold"/>
              </a:rPr>
              <a:t>Have an “open door” policy</a:t>
            </a: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When you care, show it</a:t>
            </a:r>
            <a:endParaRPr lang="en-US" sz="4000" b="1" u="none" dirty="0">
              <a:latin typeface="Canva Sans Bold"/>
              <a:ea typeface="Canva Sans Bold"/>
              <a:cs typeface="Canva Sans Bold"/>
              <a:sym typeface="Canva Sans Bold"/>
            </a:endParaRP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Explain your decisions</a:t>
            </a: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Tackle a tough conversation</a:t>
            </a: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Take feedback well</a:t>
            </a:r>
          </a:p>
          <a:p>
            <a:pPr marL="514350" lvl="0" indent="-514350" algn="l">
              <a:lnSpc>
                <a:spcPts val="4199"/>
              </a:lnSpc>
              <a:spcBef>
                <a:spcPct val="0"/>
              </a:spcBef>
              <a:buFont typeface="+mj-lt"/>
              <a:buAutoNum type="arabicPeriod"/>
            </a:pPr>
            <a:endParaRPr lang="en-US" sz="2799" b="1" dirty="0">
              <a:latin typeface="Canva Sans Bold"/>
              <a:ea typeface="Canva Sans Bold"/>
              <a:cs typeface="Canva Sans Bold"/>
              <a:sym typeface="Canva Sans Bold"/>
            </a:endParaRPr>
          </a:p>
        </p:txBody>
      </p:sp>
    </p:spTree>
    <p:extLst>
      <p:ext uri="{BB962C8B-B14F-4D97-AF65-F5344CB8AC3E}">
        <p14:creationId xmlns:p14="http://schemas.microsoft.com/office/powerpoint/2010/main" val="374963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chart, diagram, pie chart">
            <a:extLst>
              <a:ext uri="{FF2B5EF4-FFF2-40B4-BE49-F238E27FC236}">
                <a16:creationId xmlns:a16="http://schemas.microsoft.com/office/drawing/2014/main" id="{E9235B0B-3A81-B296-3B9D-00F6A7FE92A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86400" y="266700"/>
            <a:ext cx="7680960" cy="960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445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57984" cy="10287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0" name="Rectangle 9">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7984" y="0"/>
            <a:ext cx="698066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613BFD-1F64-40CF-50D9-140242FF7FF5}"/>
              </a:ext>
            </a:extLst>
          </p:cNvPr>
          <p:cNvSpPr>
            <a:spLocks noGrp="1"/>
          </p:cNvSpPr>
          <p:nvPr>
            <p:ph type="title"/>
          </p:nvPr>
        </p:nvSpPr>
        <p:spPr>
          <a:xfrm>
            <a:off x="2924277" y="1589757"/>
            <a:ext cx="5448078" cy="7107486"/>
          </a:xfrm>
          <a:noFill/>
          <a:ln>
            <a:noFill/>
          </a:ln>
        </p:spPr>
        <p:txBody>
          <a:bodyPr>
            <a:normAutofit/>
          </a:bodyPr>
          <a:lstStyle/>
          <a:p>
            <a:r>
              <a:rPr lang="en-US" sz="5400">
                <a:solidFill>
                  <a:schemeClr val="bg1"/>
                </a:solidFill>
              </a:rPr>
              <a:t>Kind vs nice </a:t>
            </a:r>
          </a:p>
        </p:txBody>
      </p:sp>
      <p:sp>
        <p:nvSpPr>
          <p:cNvPr id="3" name="Content Placeholder 2">
            <a:extLst>
              <a:ext uri="{FF2B5EF4-FFF2-40B4-BE49-F238E27FC236}">
                <a16:creationId xmlns:a16="http://schemas.microsoft.com/office/drawing/2014/main" id="{1A2283B3-55DE-8484-0789-BFBA84186F42}"/>
              </a:ext>
            </a:extLst>
          </p:cNvPr>
          <p:cNvSpPr>
            <a:spLocks noGrp="1"/>
          </p:cNvSpPr>
          <p:nvPr>
            <p:ph idx="1"/>
          </p:nvPr>
        </p:nvSpPr>
        <p:spPr>
          <a:xfrm>
            <a:off x="10018663" y="1589757"/>
            <a:ext cx="6998096" cy="7107484"/>
          </a:xfrm>
        </p:spPr>
        <p:txBody>
          <a:bodyPr anchor="ctr">
            <a:normAutofit/>
          </a:bodyPr>
          <a:lstStyle/>
          <a:p>
            <a:r>
              <a:rPr lang="en-US" sz="3600" dirty="0"/>
              <a:t>Midwestern “nice”: initially warm, accommodating, will cross the street to welcome you to the neighborhood</a:t>
            </a:r>
          </a:p>
          <a:p>
            <a:r>
              <a:rPr lang="en-US" sz="3600" dirty="0"/>
              <a:t>East Coast “Kind”: will ignore you when you move in, mind their business, but if your house is burning down will help rescue a cat or a vase</a:t>
            </a:r>
          </a:p>
          <a:p>
            <a:r>
              <a:rPr lang="en-US" sz="3600" dirty="0"/>
              <a:t>BOTH work as leadership styles, both have drawbacks </a:t>
            </a:r>
          </a:p>
        </p:txBody>
      </p:sp>
    </p:spTree>
    <p:extLst>
      <p:ext uri="{BB962C8B-B14F-4D97-AF65-F5344CB8AC3E}">
        <p14:creationId xmlns:p14="http://schemas.microsoft.com/office/powerpoint/2010/main" val="3046804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6056AE-1858-D0CA-A5F6-48B96CE44683}"/>
              </a:ext>
            </a:extLst>
          </p:cNvPr>
          <p:cNvSpPr>
            <a:spLocks noGrp="1"/>
          </p:cNvSpPr>
          <p:nvPr>
            <p:ph type="title"/>
          </p:nvPr>
        </p:nvSpPr>
        <p:spPr>
          <a:xfrm>
            <a:off x="965200" y="965200"/>
            <a:ext cx="5045961" cy="2592066"/>
          </a:xfrm>
          <a:noFill/>
          <a:ln>
            <a:solidFill>
              <a:schemeClr val="bg1"/>
            </a:solidFill>
          </a:ln>
        </p:spPr>
        <p:txBody>
          <a:bodyPr wrap="square">
            <a:normAutofit/>
          </a:bodyPr>
          <a:lstStyle/>
          <a:p>
            <a:r>
              <a:rPr lang="en-US">
                <a:solidFill>
                  <a:schemeClr val="bg1"/>
                </a:solidFill>
              </a:rPr>
              <a:t>Breakout </a:t>
            </a:r>
          </a:p>
        </p:txBody>
      </p:sp>
      <p:sp>
        <p:nvSpPr>
          <p:cNvPr id="3" name="Content Placeholder 2">
            <a:extLst>
              <a:ext uri="{FF2B5EF4-FFF2-40B4-BE49-F238E27FC236}">
                <a16:creationId xmlns:a16="http://schemas.microsoft.com/office/drawing/2014/main" id="{84714134-0576-5758-5AB0-C88655861A02}"/>
              </a:ext>
            </a:extLst>
          </p:cNvPr>
          <p:cNvSpPr>
            <a:spLocks noGrp="1"/>
          </p:cNvSpPr>
          <p:nvPr>
            <p:ph idx="1"/>
          </p:nvPr>
        </p:nvSpPr>
        <p:spPr>
          <a:xfrm>
            <a:off x="965202" y="3957066"/>
            <a:ext cx="5045961" cy="5123433"/>
          </a:xfrm>
        </p:spPr>
        <p:txBody>
          <a:bodyPr>
            <a:normAutofit/>
          </a:bodyPr>
          <a:lstStyle/>
          <a:p>
            <a:r>
              <a:rPr lang="en-US" sz="3200" dirty="0">
                <a:solidFill>
                  <a:schemeClr val="bg1"/>
                </a:solidFill>
              </a:rPr>
              <a:t>Which aspects of emotional intelligence do you believe are the most important? </a:t>
            </a:r>
          </a:p>
          <a:p>
            <a:r>
              <a:rPr lang="en-US" sz="3200" dirty="0">
                <a:solidFill>
                  <a:schemeClr val="bg1"/>
                </a:solidFill>
              </a:rPr>
              <a:t>Which would you choose to prioritize in your career?</a:t>
            </a:r>
          </a:p>
        </p:txBody>
      </p:sp>
      <p:pic>
        <p:nvPicPr>
          <p:cNvPr id="4" name="Picture 2" descr="4 Core Competencies of Emotional Intelligence">
            <a:extLst>
              <a:ext uri="{FF2B5EF4-FFF2-40B4-BE49-F238E27FC236}">
                <a16:creationId xmlns:a16="http://schemas.microsoft.com/office/drawing/2014/main" id="{E1D9A991-A208-3CCB-2783-2A494B3090D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77071" y="965200"/>
            <a:ext cx="8115299" cy="8115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511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Why Taking Frequent Breaks Is the Key to Productivity">
            <a:extLst>
              <a:ext uri="{FF2B5EF4-FFF2-40B4-BE49-F238E27FC236}">
                <a16:creationId xmlns:a16="http://schemas.microsoft.com/office/drawing/2014/main" id="{7A3D5741-A91F-51E1-6E06-26299FE6A8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268"/>
          <a:stretch>
            <a:fillRect/>
          </a:stretch>
        </p:blipFill>
        <p:spPr bwMode="auto">
          <a:xfrm>
            <a:off x="20" y="1923"/>
            <a:ext cx="18287980" cy="10285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873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13AE-ACA3-96C0-D9C3-CEB0C9F3D0A5}"/>
              </a:ext>
            </a:extLst>
          </p:cNvPr>
          <p:cNvSpPr>
            <a:spLocks noGrp="1"/>
          </p:cNvSpPr>
          <p:nvPr>
            <p:ph type="title"/>
          </p:nvPr>
        </p:nvSpPr>
        <p:spPr>
          <a:xfrm>
            <a:off x="8072710" y="1447038"/>
            <a:ext cx="8842248" cy="1783080"/>
          </a:xfrm>
        </p:spPr>
        <p:txBody>
          <a:bodyPr>
            <a:normAutofit/>
          </a:bodyPr>
          <a:lstStyle/>
          <a:p>
            <a:r>
              <a:rPr lang="en-US" dirty="0"/>
              <a:t>Emotionally intelligent leadership </a:t>
            </a:r>
          </a:p>
        </p:txBody>
      </p:sp>
      <p:sp>
        <p:nvSpPr>
          <p:cNvPr id="11" name="Rectangle 10">
            <a:extLst>
              <a:ext uri="{FF2B5EF4-FFF2-40B4-BE49-F238E27FC236}">
                <a16:creationId xmlns:a16="http://schemas.microsoft.com/office/drawing/2014/main" id="{C7EC7370-FF9F-4131-8812-2123F5D9D4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7472" y="1447038"/>
            <a:ext cx="5980176" cy="7404837"/>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3377563-4FF6-4DD0-B84A-CFBB8D783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4360" y="1693024"/>
            <a:ext cx="5486400" cy="691286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Emotionally Intelligent Leadership: A Guide for Students [Book]">
            <a:extLst>
              <a:ext uri="{FF2B5EF4-FFF2-40B4-BE49-F238E27FC236}">
                <a16:creationId xmlns:a16="http://schemas.microsoft.com/office/drawing/2014/main" id="{932ABF28-7764-556B-34DD-5542039D360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45189" y="1939912"/>
            <a:ext cx="4284741" cy="641908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E0C89CC-6141-4DAD-95AA-38EC33C0C37B}"/>
              </a:ext>
            </a:extLst>
          </p:cNvPr>
          <p:cNvSpPr>
            <a:spLocks noGrp="1"/>
          </p:cNvSpPr>
          <p:nvPr>
            <p:ph idx="1"/>
          </p:nvPr>
        </p:nvSpPr>
        <p:spPr>
          <a:xfrm>
            <a:off x="8070567" y="3957066"/>
            <a:ext cx="8944975" cy="4894809"/>
          </a:xfrm>
        </p:spPr>
        <p:txBody>
          <a:bodyPr>
            <a:normAutofit/>
          </a:bodyPr>
          <a:lstStyle/>
          <a:p>
            <a:pPr lvl="0">
              <a:spcBef>
                <a:spcPct val="0"/>
              </a:spcBef>
            </a:pPr>
            <a:r>
              <a:rPr lang="en-US" b="1" u="none">
                <a:latin typeface="Canva Sans Bold"/>
                <a:ea typeface="Canva Sans Bold"/>
                <a:cs typeface="Canva Sans Bold"/>
                <a:sym typeface="Canva Sans Bold"/>
              </a:rPr>
              <a:t>Consciousness of:</a:t>
            </a:r>
          </a:p>
          <a:p>
            <a:pPr marL="1262063" lvl="0" indent="-1262063">
              <a:spcBef>
                <a:spcPct val="0"/>
              </a:spcBef>
              <a:buFont typeface="+mj-lt"/>
              <a:buAutoNum type="arabicPeriod"/>
            </a:pPr>
            <a:r>
              <a:rPr lang="en-US" b="1">
                <a:latin typeface="Canva Sans Bold"/>
                <a:ea typeface="Canva Sans Bold"/>
                <a:cs typeface="Canva Sans Bold"/>
                <a:sym typeface="Canva Sans Bold"/>
              </a:rPr>
              <a:t>Self</a:t>
            </a:r>
          </a:p>
          <a:p>
            <a:pPr marL="1262063" lvl="0" indent="-1262063">
              <a:spcBef>
                <a:spcPct val="0"/>
              </a:spcBef>
              <a:buFont typeface="+mj-lt"/>
              <a:buAutoNum type="arabicPeriod"/>
            </a:pPr>
            <a:r>
              <a:rPr lang="en-US" b="1" u="none">
                <a:latin typeface="Canva Sans Bold"/>
                <a:ea typeface="Canva Sans Bold"/>
                <a:cs typeface="Canva Sans Bold"/>
                <a:sym typeface="Canva Sans Bold"/>
              </a:rPr>
              <a:t>Others</a:t>
            </a:r>
          </a:p>
          <a:p>
            <a:pPr marL="1262063" lvl="0" indent="-1262063">
              <a:spcBef>
                <a:spcPct val="0"/>
              </a:spcBef>
              <a:buFont typeface="+mj-lt"/>
              <a:buAutoNum type="arabicPeriod"/>
            </a:pPr>
            <a:r>
              <a:rPr lang="en-US" b="1" u="none">
                <a:latin typeface="Canva Sans Bold"/>
                <a:ea typeface="Canva Sans Bold"/>
                <a:cs typeface="Canva Sans Bold"/>
                <a:sym typeface="Canva Sans Bold"/>
              </a:rPr>
              <a:t>Context</a:t>
            </a:r>
          </a:p>
          <a:p>
            <a:endParaRPr lang="en-US" dirty="0"/>
          </a:p>
        </p:txBody>
      </p:sp>
      <p:sp>
        <p:nvSpPr>
          <p:cNvPr id="9" name="Rectangle 8">
            <a:extLst>
              <a:ext uri="{FF2B5EF4-FFF2-40B4-BE49-F238E27FC236}">
                <a16:creationId xmlns:a16="http://schemas.microsoft.com/office/drawing/2014/main" id="{1781874C-A15C-DA79-2C27-8A7580235225}"/>
              </a:ext>
            </a:extLst>
          </p:cNvPr>
          <p:cNvSpPr/>
          <p:nvPr/>
        </p:nvSpPr>
        <p:spPr>
          <a:xfrm>
            <a:off x="7028889" y="6362699"/>
            <a:ext cx="11259111" cy="3416320"/>
          </a:xfrm>
          <a:prstGeom prst="rect">
            <a:avLst/>
          </a:prstGeom>
          <a:solidFill>
            <a:schemeClr val="tx2"/>
          </a:solidFill>
        </p:spPr>
        <p:txBody>
          <a:bodyPr wrap="square" lIns="91440" tIns="45720" rIns="91440" bIns="45720">
            <a:spAutoFit/>
          </a:bodyPr>
          <a:lstStyle/>
          <a:p>
            <a:pPr algn="ctr"/>
            <a:r>
              <a:rPr lang="en-US" sz="5400" b="1" cap="none" spc="0" dirty="0">
                <a:ln w="22225">
                  <a:solidFill>
                    <a:schemeClr val="accent2"/>
                  </a:solidFill>
                  <a:prstDash val="solid"/>
                </a:ln>
                <a:solidFill>
                  <a:schemeClr val="accent6"/>
                </a:solidFill>
                <a:effectLst/>
              </a:rPr>
              <a:t>INTENTIONAL FOCUS </a:t>
            </a:r>
          </a:p>
          <a:p>
            <a:pPr algn="ctr"/>
            <a:r>
              <a:rPr lang="en-US" sz="5400" b="1" cap="none" spc="0" dirty="0">
                <a:ln w="22225">
                  <a:solidFill>
                    <a:schemeClr val="accent2"/>
                  </a:solidFill>
                  <a:prstDash val="solid"/>
                </a:ln>
                <a:solidFill>
                  <a:schemeClr val="accent6"/>
                </a:solidFill>
                <a:effectLst/>
              </a:rPr>
              <a:t>through 19 “capacities” (skills) </a:t>
            </a:r>
          </a:p>
          <a:p>
            <a:pPr algn="ctr"/>
            <a:r>
              <a:rPr lang="en-US" sz="5400" b="1" cap="none" spc="0" dirty="0">
                <a:ln w="22225">
                  <a:solidFill>
                    <a:schemeClr val="accent2"/>
                  </a:solidFill>
                  <a:prstDash val="solid"/>
                </a:ln>
                <a:solidFill>
                  <a:schemeClr val="accent6"/>
                </a:solidFill>
                <a:effectLst/>
              </a:rPr>
              <a:t>to achieve desired </a:t>
            </a:r>
            <a:br>
              <a:rPr lang="en-US" sz="5400" b="1" cap="none" spc="0" dirty="0">
                <a:ln w="22225">
                  <a:solidFill>
                    <a:schemeClr val="accent2"/>
                  </a:solidFill>
                  <a:prstDash val="solid"/>
                </a:ln>
                <a:solidFill>
                  <a:schemeClr val="accent6"/>
                </a:solidFill>
                <a:effectLst/>
              </a:rPr>
            </a:br>
            <a:r>
              <a:rPr lang="en-US" sz="5400" b="1" cap="none" spc="0" dirty="0">
                <a:ln w="22225">
                  <a:solidFill>
                    <a:schemeClr val="accent2"/>
                  </a:solidFill>
                  <a:prstDash val="solid"/>
                </a:ln>
                <a:solidFill>
                  <a:schemeClr val="accent6"/>
                </a:solidFill>
                <a:effectLst/>
              </a:rPr>
              <a:t>LEADERSHIP OUTCOMES</a:t>
            </a:r>
          </a:p>
        </p:txBody>
      </p:sp>
    </p:spTree>
    <p:extLst>
      <p:ext uri="{BB962C8B-B14F-4D97-AF65-F5344CB8AC3E}">
        <p14:creationId xmlns:p14="http://schemas.microsoft.com/office/powerpoint/2010/main" val="2017901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078B4286-8959-8BBA-4D0F-A0F3035074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77613" y="0"/>
            <a:ext cx="6910387" cy="10352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3">
            <a:extLst>
              <a:ext uri="{FF2B5EF4-FFF2-40B4-BE49-F238E27FC236}">
                <a16:creationId xmlns:a16="http://schemas.microsoft.com/office/drawing/2014/main" id="{952E2554-5F5E-9FD1-F245-84043101C522}"/>
              </a:ext>
            </a:extLst>
          </p:cNvPr>
          <p:cNvSpPr txBox="1"/>
          <p:nvPr/>
        </p:nvSpPr>
        <p:spPr>
          <a:xfrm>
            <a:off x="762000" y="16764"/>
            <a:ext cx="9829800" cy="1098827"/>
          </a:xfrm>
          <a:prstGeom prst="rect">
            <a:avLst/>
          </a:prstGeom>
        </p:spPr>
        <p:txBody>
          <a:bodyPr wrap="square" lIns="0" tIns="0" rIns="0" bIns="0" rtlCol="0" anchor="t">
            <a:spAutoFit/>
          </a:bodyPr>
          <a:lstStyle/>
          <a:p>
            <a:pPr marL="0" lvl="0" indent="0" algn="l">
              <a:lnSpc>
                <a:spcPts val="9600"/>
              </a:lnSpc>
              <a:spcBef>
                <a:spcPct val="0"/>
              </a:spcBef>
            </a:pPr>
            <a:r>
              <a:rPr lang="en-US" sz="5400" b="1" u="sng" dirty="0">
                <a:latin typeface="ITC Franklin Gothic LT Semi-Bold"/>
                <a:ea typeface="ITC Franklin Gothic LT Semi-Bold"/>
                <a:cs typeface="ITC Franklin Gothic LT Semi-Bold"/>
                <a:sym typeface="ITC Franklin Gothic LT Semi-Bold"/>
              </a:rPr>
              <a:t>Capacities of </a:t>
            </a:r>
            <a:r>
              <a:rPr lang="en-US" sz="5400" b="1" u="sng" dirty="0">
                <a:solidFill>
                  <a:srgbClr val="FF0000"/>
                </a:solidFill>
                <a:latin typeface="ITC Franklin Gothic LT Semi-Bold"/>
                <a:ea typeface="ITC Franklin Gothic LT Semi-Bold"/>
                <a:cs typeface="ITC Franklin Gothic LT Semi-Bold"/>
                <a:sym typeface="ITC Franklin Gothic LT Semi-Bold"/>
              </a:rPr>
              <a:t>SELF</a:t>
            </a:r>
          </a:p>
        </p:txBody>
      </p:sp>
      <p:sp>
        <p:nvSpPr>
          <p:cNvPr id="3" name="TextBox 4">
            <a:extLst>
              <a:ext uri="{FF2B5EF4-FFF2-40B4-BE49-F238E27FC236}">
                <a16:creationId xmlns:a16="http://schemas.microsoft.com/office/drawing/2014/main" id="{8A61B5F9-BC6B-1F42-C23A-B51FE5F1A60A}"/>
              </a:ext>
            </a:extLst>
          </p:cNvPr>
          <p:cNvSpPr txBox="1"/>
          <p:nvPr/>
        </p:nvSpPr>
        <p:spPr>
          <a:xfrm>
            <a:off x="762000" y="1485900"/>
            <a:ext cx="8013119" cy="7883248"/>
          </a:xfrm>
          <a:prstGeom prst="rect">
            <a:avLst/>
          </a:prstGeom>
        </p:spPr>
        <p:txBody>
          <a:bodyPr wrap="square" lIns="0" tIns="0" rIns="0" bIns="0" rtlCol="0" anchor="t">
            <a:spAutoFit/>
          </a:bodyPr>
          <a:lstStyle/>
          <a:p>
            <a:pPr marL="1152525" lvl="0" indent="-1152525" algn="l">
              <a:lnSpc>
                <a:spcPct val="150000"/>
              </a:lnSpc>
              <a:spcBef>
                <a:spcPct val="0"/>
              </a:spcBef>
              <a:buFont typeface="+mj-lt"/>
              <a:buAutoNum type="arabicPeriod"/>
            </a:pPr>
            <a:r>
              <a:rPr lang="en-US" sz="4000" b="1" u="none" dirty="0">
                <a:latin typeface="Canva Sans Bold"/>
                <a:ea typeface="Canva Sans Bold"/>
                <a:cs typeface="Canva Sans Bold"/>
                <a:sym typeface="Canva Sans Bold"/>
              </a:rPr>
              <a:t>Emotional self-perception</a:t>
            </a: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Emotional self-control</a:t>
            </a: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Authenticity</a:t>
            </a: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Healthy self-esteem</a:t>
            </a: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Flexibility</a:t>
            </a: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Optimism</a:t>
            </a: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Initiative</a:t>
            </a:r>
          </a:p>
          <a:p>
            <a:pPr marL="1152525" lvl="0" indent="-1152525" algn="l">
              <a:lnSpc>
                <a:spcPct val="150000"/>
              </a:lnSpc>
              <a:spcBef>
                <a:spcPct val="0"/>
              </a:spcBef>
              <a:buFont typeface="+mj-lt"/>
              <a:buAutoNum type="arabicPeriod"/>
            </a:pPr>
            <a:r>
              <a:rPr lang="en-US" sz="4000" b="1" dirty="0">
                <a:latin typeface="Canva Sans Bold"/>
                <a:ea typeface="Canva Sans Bold"/>
                <a:cs typeface="Canva Sans Bold"/>
                <a:sym typeface="Canva Sans Bold"/>
              </a:rPr>
              <a:t>Achievement</a:t>
            </a:r>
          </a:p>
          <a:p>
            <a:pPr marL="514350" lvl="0" indent="-514350" algn="l">
              <a:lnSpc>
                <a:spcPts val="4199"/>
              </a:lnSpc>
              <a:spcBef>
                <a:spcPct val="0"/>
              </a:spcBef>
              <a:buFont typeface="+mj-lt"/>
              <a:buAutoNum type="arabicPeriod"/>
            </a:pPr>
            <a:endParaRPr lang="en-US" sz="2799" b="1" dirty="0">
              <a:latin typeface="Canva Sans Bold"/>
              <a:ea typeface="Canva Sans Bold"/>
              <a:cs typeface="Canva Sans Bold"/>
              <a:sym typeface="Canva Sans Bold"/>
            </a:endParaRPr>
          </a:p>
        </p:txBody>
      </p:sp>
    </p:spTree>
    <p:extLst>
      <p:ext uri="{BB962C8B-B14F-4D97-AF65-F5344CB8AC3E}">
        <p14:creationId xmlns:p14="http://schemas.microsoft.com/office/powerpoint/2010/main" val="76639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5EDF9E-1409-9E18-2732-D903F112DAFB}"/>
            </a:ext>
          </a:extLst>
        </p:cNvPr>
        <p:cNvGrpSpPr/>
        <p:nvPr/>
      </p:nvGrpSpPr>
      <p:grpSpPr>
        <a:xfrm>
          <a:off x="0" y="0"/>
          <a:ext cx="0" cy="0"/>
          <a:chOff x="0" y="0"/>
          <a:chExt cx="0" cy="0"/>
        </a:xfrm>
      </p:grpSpPr>
      <p:sp>
        <p:nvSpPr>
          <p:cNvPr id="2" name="TextBox 3">
            <a:extLst>
              <a:ext uri="{FF2B5EF4-FFF2-40B4-BE49-F238E27FC236}">
                <a16:creationId xmlns:a16="http://schemas.microsoft.com/office/drawing/2014/main" id="{5A3937CF-4634-2CDD-EDDB-09F095FAA4D7}"/>
              </a:ext>
            </a:extLst>
          </p:cNvPr>
          <p:cNvSpPr txBox="1"/>
          <p:nvPr/>
        </p:nvSpPr>
        <p:spPr>
          <a:xfrm>
            <a:off x="958637" y="996651"/>
            <a:ext cx="6050280" cy="2230538"/>
          </a:xfrm>
          <a:prstGeom prst="rect">
            <a:avLst/>
          </a:prstGeom>
        </p:spPr>
        <p:txBody>
          <a:bodyPr vert="horz" lIns="91440" tIns="45720" rIns="91440" bIns="45720" rtlCol="0" anchor="b">
            <a:normAutofit lnSpcReduction="10000"/>
          </a:bodyPr>
          <a:lstStyle/>
          <a:p>
            <a:pPr marL="0" lvl="0" indent="0">
              <a:lnSpc>
                <a:spcPct val="90000"/>
              </a:lnSpc>
              <a:spcBef>
                <a:spcPct val="0"/>
              </a:spcBef>
              <a:spcAft>
                <a:spcPts val="600"/>
              </a:spcAft>
            </a:pPr>
            <a:r>
              <a:rPr lang="en-US" sz="8100" b="1" dirty="0">
                <a:latin typeface="+mj-lt"/>
                <a:ea typeface="+mj-ea"/>
                <a:cs typeface="+mj-cs"/>
                <a:sym typeface="ITC Franklin Gothic LT Semi-Bold"/>
              </a:rPr>
              <a:t>Capacities of </a:t>
            </a:r>
            <a:r>
              <a:rPr lang="en-US" sz="8100" b="1" dirty="0">
                <a:solidFill>
                  <a:srgbClr val="FF0000"/>
                </a:solidFill>
                <a:latin typeface="+mj-lt"/>
                <a:ea typeface="+mj-ea"/>
                <a:cs typeface="+mj-cs"/>
                <a:sym typeface="ITC Franklin Gothic LT Semi-Bold"/>
              </a:rPr>
              <a:t>OTHERS</a:t>
            </a:r>
          </a:p>
        </p:txBody>
      </p:sp>
      <p:sp>
        <p:nvSpPr>
          <p:cNvPr id="3" name="TextBox 4">
            <a:extLst>
              <a:ext uri="{FF2B5EF4-FFF2-40B4-BE49-F238E27FC236}">
                <a16:creationId xmlns:a16="http://schemas.microsoft.com/office/drawing/2014/main" id="{32484149-256C-CE55-489B-363F2217AB7A}"/>
              </a:ext>
            </a:extLst>
          </p:cNvPr>
          <p:cNvSpPr txBox="1"/>
          <p:nvPr/>
        </p:nvSpPr>
        <p:spPr>
          <a:xfrm>
            <a:off x="304800" y="4309348"/>
            <a:ext cx="7020703" cy="5275088"/>
          </a:xfrm>
          <a:prstGeom prst="rect">
            <a:avLst/>
          </a:prstGeom>
        </p:spPr>
        <p:txBody>
          <a:bodyPr vert="horz" lIns="91440" tIns="45720" rIns="91440" bIns="45720" rtlCol="0">
            <a:normAutofit lnSpcReduction="10000"/>
          </a:bodyPr>
          <a:lstStyle/>
          <a:p>
            <a:pPr marL="1719263" lvl="0" indent="-795338">
              <a:lnSpc>
                <a:spcPct val="90000"/>
              </a:lnSpc>
              <a:spcBef>
                <a:spcPct val="0"/>
              </a:spcBef>
              <a:spcAft>
                <a:spcPts val="600"/>
              </a:spcAft>
              <a:buFont typeface="+mj-lt"/>
              <a:buAutoNum type="arabicPeriod" startAt="9"/>
            </a:pPr>
            <a:r>
              <a:rPr lang="en-US" sz="3300" b="1" dirty="0">
                <a:sym typeface="Canva Sans Bold"/>
              </a:rPr>
              <a:t>Displaying empathy</a:t>
            </a:r>
            <a:endParaRPr lang="en-US" sz="3300" b="1" u="none" dirty="0">
              <a:sym typeface="Canva Sans Bold"/>
            </a:endParaRPr>
          </a:p>
          <a:p>
            <a:pPr marL="1719263" lvl="0" indent="-795338">
              <a:lnSpc>
                <a:spcPct val="90000"/>
              </a:lnSpc>
              <a:spcBef>
                <a:spcPct val="0"/>
              </a:spcBef>
              <a:spcAft>
                <a:spcPts val="600"/>
              </a:spcAft>
              <a:buFont typeface="+mj-lt"/>
              <a:buAutoNum type="arabicPeriod" startAt="9"/>
            </a:pPr>
            <a:r>
              <a:rPr lang="en-US" sz="3300" b="1" dirty="0">
                <a:sym typeface="Canva Sans Bold"/>
              </a:rPr>
              <a:t>Inspiring others</a:t>
            </a:r>
          </a:p>
          <a:p>
            <a:pPr marL="1719263" lvl="0" indent="-795338">
              <a:lnSpc>
                <a:spcPct val="90000"/>
              </a:lnSpc>
              <a:spcBef>
                <a:spcPct val="0"/>
              </a:spcBef>
              <a:spcAft>
                <a:spcPts val="600"/>
              </a:spcAft>
              <a:buFont typeface="+mj-lt"/>
              <a:buAutoNum type="arabicPeriod" startAt="9"/>
            </a:pPr>
            <a:r>
              <a:rPr lang="en-US" sz="3300" b="1" dirty="0">
                <a:sym typeface="Canva Sans Bold"/>
              </a:rPr>
              <a:t>Coaching others</a:t>
            </a:r>
          </a:p>
          <a:p>
            <a:pPr marL="1719263" lvl="0" indent="-795338">
              <a:lnSpc>
                <a:spcPct val="90000"/>
              </a:lnSpc>
              <a:spcBef>
                <a:spcPct val="0"/>
              </a:spcBef>
              <a:spcAft>
                <a:spcPts val="600"/>
              </a:spcAft>
              <a:buFont typeface="+mj-lt"/>
              <a:buAutoNum type="arabicPeriod" startAt="9"/>
            </a:pPr>
            <a:r>
              <a:rPr lang="en-US" sz="3300" b="1" dirty="0">
                <a:sym typeface="Canva Sans Bold"/>
              </a:rPr>
              <a:t>Capitalizing on difference</a:t>
            </a:r>
          </a:p>
          <a:p>
            <a:pPr marL="1719263" lvl="0" indent="-795338">
              <a:lnSpc>
                <a:spcPct val="90000"/>
              </a:lnSpc>
              <a:spcBef>
                <a:spcPct val="0"/>
              </a:spcBef>
              <a:spcAft>
                <a:spcPts val="600"/>
              </a:spcAft>
              <a:buFont typeface="+mj-lt"/>
              <a:buAutoNum type="arabicPeriod" startAt="9"/>
            </a:pPr>
            <a:r>
              <a:rPr lang="en-US" sz="3300" b="1" dirty="0">
                <a:sym typeface="Canva Sans Bold"/>
              </a:rPr>
              <a:t>Developing relationships</a:t>
            </a:r>
          </a:p>
          <a:p>
            <a:pPr marL="1719263" lvl="0" indent="-795338">
              <a:lnSpc>
                <a:spcPct val="90000"/>
              </a:lnSpc>
              <a:spcBef>
                <a:spcPct val="0"/>
              </a:spcBef>
              <a:spcAft>
                <a:spcPts val="600"/>
              </a:spcAft>
              <a:buFont typeface="+mj-lt"/>
              <a:buAutoNum type="arabicPeriod" startAt="9"/>
            </a:pPr>
            <a:r>
              <a:rPr lang="en-US" sz="3300" b="1" dirty="0">
                <a:sym typeface="Canva Sans Bold"/>
              </a:rPr>
              <a:t>Building teams</a:t>
            </a:r>
          </a:p>
          <a:p>
            <a:pPr marL="1719263" lvl="0" indent="-795338">
              <a:lnSpc>
                <a:spcPct val="90000"/>
              </a:lnSpc>
              <a:spcBef>
                <a:spcPct val="0"/>
              </a:spcBef>
              <a:spcAft>
                <a:spcPts val="600"/>
              </a:spcAft>
              <a:buFont typeface="+mj-lt"/>
              <a:buAutoNum type="arabicPeriod" startAt="9"/>
            </a:pPr>
            <a:r>
              <a:rPr lang="en-US" sz="3300" b="1" dirty="0">
                <a:sym typeface="Canva Sans Bold"/>
              </a:rPr>
              <a:t>Demonstrating citizenship</a:t>
            </a:r>
          </a:p>
          <a:p>
            <a:pPr marL="1719263" lvl="0" indent="-795338">
              <a:lnSpc>
                <a:spcPct val="90000"/>
              </a:lnSpc>
              <a:spcBef>
                <a:spcPct val="0"/>
              </a:spcBef>
              <a:spcAft>
                <a:spcPts val="600"/>
              </a:spcAft>
              <a:buFont typeface="+mj-lt"/>
              <a:buAutoNum type="arabicPeriod" startAt="9"/>
            </a:pPr>
            <a:r>
              <a:rPr lang="en-US" sz="3300" b="1" dirty="0">
                <a:sym typeface="Canva Sans Bold"/>
              </a:rPr>
              <a:t>Managing conflict</a:t>
            </a:r>
          </a:p>
          <a:p>
            <a:pPr marL="1719263" lvl="0" indent="-795338">
              <a:lnSpc>
                <a:spcPct val="90000"/>
              </a:lnSpc>
              <a:spcBef>
                <a:spcPct val="0"/>
              </a:spcBef>
              <a:spcAft>
                <a:spcPts val="600"/>
              </a:spcAft>
              <a:buFont typeface="+mj-lt"/>
              <a:buAutoNum type="arabicPeriod" startAt="9"/>
            </a:pPr>
            <a:r>
              <a:rPr lang="en-US" sz="3300" b="1" dirty="0">
                <a:sym typeface="Canva Sans Bold"/>
              </a:rPr>
              <a:t>Facilitating change</a:t>
            </a:r>
          </a:p>
          <a:p>
            <a:pPr marL="514350" lvl="0" indent="-228600">
              <a:lnSpc>
                <a:spcPct val="90000"/>
              </a:lnSpc>
              <a:spcBef>
                <a:spcPct val="0"/>
              </a:spcBef>
              <a:spcAft>
                <a:spcPts val="600"/>
              </a:spcAft>
              <a:buFont typeface="Arial" panose="020B0604020202020204" pitchFamily="34" charset="0"/>
              <a:buChar char="•"/>
            </a:pPr>
            <a:endParaRPr lang="en-US" sz="3300" b="1" dirty="0">
              <a:sym typeface="Canva Sans Bold"/>
            </a:endParaRPr>
          </a:p>
        </p:txBody>
      </p:sp>
      <p:pic>
        <p:nvPicPr>
          <p:cNvPr id="28674" name="Picture 2" descr="82,600+ Cartoon Of People Helping Others Stock Photos, Pictures &amp;  Royalty-Free Images - iStock">
            <a:extLst>
              <a:ext uri="{FF2B5EF4-FFF2-40B4-BE49-F238E27FC236}">
                <a16:creationId xmlns:a16="http://schemas.microsoft.com/office/drawing/2014/main" id="{14F90E9E-EBAF-F1CF-FC55-4AF0122BE8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453" r="5072" b="-1"/>
          <a:stretch>
            <a:fillRect/>
          </a:stretch>
        </p:blipFill>
        <p:spPr bwMode="auto">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652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F4E55A-ED70-4171-9597-2184AA31C853}"/>
            </a:ext>
          </a:extLst>
        </p:cNvPr>
        <p:cNvGrpSpPr/>
        <p:nvPr/>
      </p:nvGrpSpPr>
      <p:grpSpPr>
        <a:xfrm>
          <a:off x="0" y="0"/>
          <a:ext cx="0" cy="0"/>
          <a:chOff x="0" y="0"/>
          <a:chExt cx="0" cy="0"/>
        </a:xfrm>
      </p:grpSpPr>
      <p:sp>
        <p:nvSpPr>
          <p:cNvPr id="2" name="TextBox 3">
            <a:extLst>
              <a:ext uri="{FF2B5EF4-FFF2-40B4-BE49-F238E27FC236}">
                <a16:creationId xmlns:a16="http://schemas.microsoft.com/office/drawing/2014/main" id="{00D21201-E866-4FD0-DF24-6A23113C1D6C}"/>
              </a:ext>
            </a:extLst>
          </p:cNvPr>
          <p:cNvSpPr txBox="1"/>
          <p:nvPr/>
        </p:nvSpPr>
        <p:spPr>
          <a:xfrm>
            <a:off x="2057397" y="478971"/>
            <a:ext cx="14216065" cy="1545772"/>
          </a:xfrm>
          <a:prstGeom prst="rect">
            <a:avLst/>
          </a:prstGeom>
        </p:spPr>
        <p:txBody>
          <a:bodyPr vert="horz" lIns="91440" tIns="45720" rIns="91440" bIns="45720" rtlCol="0" anchor="ctr">
            <a:normAutofit/>
          </a:bodyPr>
          <a:lstStyle/>
          <a:p>
            <a:pPr marL="0" lvl="0" indent="0">
              <a:lnSpc>
                <a:spcPct val="90000"/>
              </a:lnSpc>
              <a:spcBef>
                <a:spcPct val="0"/>
              </a:spcBef>
              <a:spcAft>
                <a:spcPts val="600"/>
              </a:spcAft>
            </a:pPr>
            <a:r>
              <a:rPr lang="en-US" sz="6000" b="1" dirty="0">
                <a:solidFill>
                  <a:srgbClr val="FFFFFF"/>
                </a:solidFill>
                <a:latin typeface="ITC Franklin Gothic LT Semi-Bold" panose="020B0604020202020204" charset="0"/>
                <a:ea typeface="+mj-ea"/>
                <a:cs typeface="+mj-cs"/>
                <a:sym typeface="ITC Franklin Gothic LT Semi-Bold"/>
              </a:rPr>
              <a:t>Capacities of </a:t>
            </a:r>
            <a:r>
              <a:rPr lang="en-US" sz="6000" b="1" dirty="0">
                <a:ln>
                  <a:solidFill>
                    <a:schemeClr val="bg1"/>
                  </a:solidFill>
                </a:ln>
                <a:solidFill>
                  <a:srgbClr val="FF0000"/>
                </a:solidFill>
                <a:latin typeface="ITC Franklin Gothic LT Semi-Bold" panose="020B0604020202020204" charset="0"/>
                <a:ea typeface="+mj-ea"/>
                <a:cs typeface="+mj-cs"/>
                <a:sym typeface="ITC Franklin Gothic LT Semi-Bold"/>
              </a:rPr>
              <a:t>CONTEXT</a:t>
            </a:r>
          </a:p>
        </p:txBody>
      </p:sp>
      <p:pic>
        <p:nvPicPr>
          <p:cNvPr id="29700" name="Picture 4" descr="Introduction To PESTLE Analysis | Understand Key External Factors That  Influence Your Organisation | BusinessAnalystMentor.com">
            <a:extLst>
              <a:ext uri="{FF2B5EF4-FFF2-40B4-BE49-F238E27FC236}">
                <a16:creationId xmlns:a16="http://schemas.microsoft.com/office/drawing/2014/main" id="{1A902F48-3DAC-8C2D-7065-832A3372C3C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976321" y="3619500"/>
            <a:ext cx="7772183" cy="5649659"/>
          </a:xfrm>
          <a:prstGeom prst="rect">
            <a:avLst/>
          </a:prstGeom>
          <a:noFill/>
          <a:extLst>
            <a:ext uri="{909E8E84-426E-40DD-AFC4-6F175D3DCCD1}">
              <a14:hiddenFill xmlns:a14="http://schemas.microsoft.com/office/drawing/2010/main">
                <a:solidFill>
                  <a:srgbClr val="FFFFFF"/>
                </a:solidFill>
              </a14:hiddenFill>
            </a:ext>
          </a:extLst>
        </p:spPr>
      </p:pic>
      <p:pic>
        <p:nvPicPr>
          <p:cNvPr id="29698" name="Picture 2" descr="Exploring Group Dynamics in Co-Design: A Theoretical Investigation -  Harmonic Design">
            <a:extLst>
              <a:ext uri="{FF2B5EF4-FFF2-40B4-BE49-F238E27FC236}">
                <a16:creationId xmlns:a16="http://schemas.microsoft.com/office/drawing/2014/main" id="{EED338AF-C61D-BF9D-D627-BF81DB5DFDF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33400" y="3924300"/>
            <a:ext cx="8769751" cy="493298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4">
            <a:extLst>
              <a:ext uri="{FF2B5EF4-FFF2-40B4-BE49-F238E27FC236}">
                <a16:creationId xmlns:a16="http://schemas.microsoft.com/office/drawing/2014/main" id="{C5BF2C65-024C-BA01-D50F-5D1E6B8C7B85}"/>
              </a:ext>
            </a:extLst>
          </p:cNvPr>
          <p:cNvSpPr txBox="1"/>
          <p:nvPr/>
        </p:nvSpPr>
        <p:spPr>
          <a:xfrm>
            <a:off x="563816" y="2842163"/>
            <a:ext cx="7162803" cy="966981"/>
          </a:xfrm>
          <a:prstGeom prst="rect">
            <a:avLst/>
          </a:prstGeom>
        </p:spPr>
        <p:txBody>
          <a:bodyPr vert="horz" lIns="91440" tIns="45720" rIns="91440" bIns="45720" rtlCol="0">
            <a:normAutofit/>
          </a:bodyPr>
          <a:lstStyle/>
          <a:p>
            <a:pPr marL="55563" lvl="0">
              <a:lnSpc>
                <a:spcPct val="90000"/>
              </a:lnSpc>
              <a:spcBef>
                <a:spcPct val="0"/>
              </a:spcBef>
              <a:spcAft>
                <a:spcPts val="600"/>
              </a:spcAft>
            </a:pPr>
            <a:r>
              <a:rPr lang="en-US" sz="3200" b="1" dirty="0">
                <a:sym typeface="Canva Sans Bold"/>
              </a:rPr>
              <a:t>18.  Analyzing the group</a:t>
            </a:r>
          </a:p>
        </p:txBody>
      </p:sp>
      <p:sp>
        <p:nvSpPr>
          <p:cNvPr id="4" name="TextBox 4">
            <a:extLst>
              <a:ext uri="{FF2B5EF4-FFF2-40B4-BE49-F238E27FC236}">
                <a16:creationId xmlns:a16="http://schemas.microsoft.com/office/drawing/2014/main" id="{10F3080A-8E93-DA41-5B61-D871C6D7491A}"/>
              </a:ext>
            </a:extLst>
          </p:cNvPr>
          <p:cNvSpPr txBox="1"/>
          <p:nvPr/>
        </p:nvSpPr>
        <p:spPr>
          <a:xfrm>
            <a:off x="9107424" y="2885349"/>
            <a:ext cx="8494776" cy="699023"/>
          </a:xfrm>
          <a:prstGeom prst="rect">
            <a:avLst/>
          </a:prstGeom>
        </p:spPr>
        <p:txBody>
          <a:bodyPr vert="horz" lIns="91440" tIns="45720" rIns="91440" bIns="45720" rtlCol="0">
            <a:normAutofit/>
          </a:bodyPr>
          <a:lstStyle/>
          <a:p>
            <a:pPr marL="1381125" lvl="0">
              <a:lnSpc>
                <a:spcPct val="90000"/>
              </a:lnSpc>
              <a:spcBef>
                <a:spcPct val="0"/>
              </a:spcBef>
              <a:spcAft>
                <a:spcPts val="600"/>
              </a:spcAft>
            </a:pPr>
            <a:r>
              <a:rPr lang="en-US" sz="3200" b="1" dirty="0">
                <a:sym typeface="Canva Sans Bold"/>
              </a:rPr>
              <a:t>19. Assessing the environment</a:t>
            </a:r>
          </a:p>
          <a:p>
            <a:pPr marL="514350" lvl="0" indent="-228600">
              <a:lnSpc>
                <a:spcPct val="90000"/>
              </a:lnSpc>
              <a:spcBef>
                <a:spcPct val="0"/>
              </a:spcBef>
              <a:spcAft>
                <a:spcPts val="600"/>
              </a:spcAft>
              <a:buFont typeface="Arial" panose="020B0604020202020204" pitchFamily="34" charset="0"/>
              <a:buChar char="•"/>
            </a:pPr>
            <a:endParaRPr lang="en-US" sz="1600" b="1" dirty="0">
              <a:sym typeface="Canva Sans Bold"/>
            </a:endParaRPr>
          </a:p>
        </p:txBody>
      </p:sp>
    </p:spTree>
    <p:extLst>
      <p:ext uri="{BB962C8B-B14F-4D97-AF65-F5344CB8AC3E}">
        <p14:creationId xmlns:p14="http://schemas.microsoft.com/office/powerpoint/2010/main" val="6467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793B9-6610-4F5F-DE60-D1DEDED4FFA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B41A390-D4B8-18C3-2EA0-5E08AC0F3CE1}"/>
              </a:ext>
            </a:extLst>
          </p:cNvPr>
          <p:cNvSpPr/>
          <p:nvPr/>
        </p:nvSpPr>
        <p:spPr>
          <a:xfrm>
            <a:off x="405384" y="1308463"/>
            <a:ext cx="7326086" cy="2463437"/>
          </a:xfrm>
          <a:prstGeom prst="rect">
            <a:avLst/>
          </a:prstGeom>
          <a:solidFill>
            <a:schemeClr val="bg1"/>
          </a:solidFill>
          <a:ln cap="rnd">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3">
            <a:extLst>
              <a:ext uri="{FF2B5EF4-FFF2-40B4-BE49-F238E27FC236}">
                <a16:creationId xmlns:a16="http://schemas.microsoft.com/office/drawing/2014/main" id="{B10F08DE-173C-74F6-4058-B3A177FAC552}"/>
              </a:ext>
            </a:extLst>
          </p:cNvPr>
          <p:cNvSpPr txBox="1"/>
          <p:nvPr/>
        </p:nvSpPr>
        <p:spPr>
          <a:xfrm>
            <a:off x="457200" y="-35602"/>
            <a:ext cx="8411847" cy="1231106"/>
          </a:xfrm>
          <a:prstGeom prst="rect">
            <a:avLst/>
          </a:prstGeom>
        </p:spPr>
        <p:txBody>
          <a:bodyPr wrap="square" lIns="0" tIns="0" rIns="0" bIns="0" rtlCol="0" anchor="t">
            <a:spAutoFit/>
          </a:bodyPr>
          <a:lstStyle/>
          <a:p>
            <a:pPr marL="0" lvl="0" indent="0" algn="l">
              <a:lnSpc>
                <a:spcPts val="9600"/>
              </a:lnSpc>
              <a:spcBef>
                <a:spcPct val="0"/>
              </a:spcBef>
            </a:pPr>
            <a:r>
              <a:rPr lang="en-US" sz="8000" b="1" dirty="0">
                <a:solidFill>
                  <a:schemeClr val="accent5">
                    <a:lumMod val="75000"/>
                  </a:schemeClr>
                </a:solidFill>
                <a:effectLst>
                  <a:outerShdw blurRad="50800" dist="50800" dir="5400000" algn="ctr" rotWithShape="0">
                    <a:schemeClr val="tx1"/>
                  </a:outerShdw>
                </a:effectLst>
                <a:latin typeface="ITC Franklin Gothic LT Semi-Bold"/>
                <a:ea typeface="ITC Franklin Gothic LT Semi-Bold"/>
                <a:cs typeface="ITC Franklin Gothic LT Semi-Bold"/>
                <a:sym typeface="ITC Franklin Gothic LT Semi-Bold"/>
              </a:rPr>
              <a:t>Breakout Session</a:t>
            </a:r>
          </a:p>
        </p:txBody>
      </p:sp>
      <p:sp>
        <p:nvSpPr>
          <p:cNvPr id="5" name="TextBox 3">
            <a:extLst>
              <a:ext uri="{FF2B5EF4-FFF2-40B4-BE49-F238E27FC236}">
                <a16:creationId xmlns:a16="http://schemas.microsoft.com/office/drawing/2014/main" id="{3E302642-0287-9C12-25DA-403D2F499367}"/>
              </a:ext>
            </a:extLst>
          </p:cNvPr>
          <p:cNvSpPr txBox="1"/>
          <p:nvPr/>
        </p:nvSpPr>
        <p:spPr>
          <a:xfrm>
            <a:off x="690371" y="1308463"/>
            <a:ext cx="7038051" cy="2297424"/>
          </a:xfrm>
          <a:prstGeom prst="rect">
            <a:avLst/>
          </a:prstGeom>
        </p:spPr>
        <p:txBody>
          <a:bodyPr wrap="square" lIns="0" tIns="0" rIns="0" bIns="0" rtlCol="0" anchor="t">
            <a:spAutoFit/>
          </a:bodyPr>
          <a:lstStyle/>
          <a:p>
            <a:pPr marL="0" lvl="0" indent="0" algn="ctr">
              <a:lnSpc>
                <a:spcPts val="9600"/>
              </a:lnSpc>
              <a:spcBef>
                <a:spcPct val="0"/>
              </a:spcBef>
            </a:pPr>
            <a:r>
              <a:rPr lang="en-US" sz="4400" b="1" dirty="0">
                <a:ln>
                  <a:solidFill>
                    <a:srgbClr val="C00000"/>
                  </a:solidFill>
                </a:ln>
                <a:solidFill>
                  <a:schemeClr val="accent5">
                    <a:lumMod val="60000"/>
                    <a:lumOff val="40000"/>
                  </a:schemeClr>
                </a:solidFill>
                <a:latin typeface="ITC Franklin Gothic LT Semi-Bold"/>
                <a:ea typeface="ITC Franklin Gothic LT Semi-Bold"/>
                <a:cs typeface="ITC Franklin Gothic LT Semi-Bold"/>
                <a:sym typeface="ITC Franklin Gothic LT Semi-Bold"/>
              </a:rPr>
              <a:t>Which capacity would you prioritize to develop? How?</a:t>
            </a:r>
            <a:endParaRPr lang="en-US" sz="4400" b="1" u="sng" dirty="0">
              <a:ln>
                <a:solidFill>
                  <a:srgbClr val="C00000"/>
                </a:solidFill>
              </a:ln>
              <a:solidFill>
                <a:schemeClr val="accent5">
                  <a:lumMod val="60000"/>
                  <a:lumOff val="40000"/>
                </a:schemeClr>
              </a:solidFill>
              <a:latin typeface="ITC Franklin Gothic LT Semi-Bold"/>
              <a:ea typeface="ITC Franklin Gothic LT Semi-Bold"/>
              <a:cs typeface="ITC Franklin Gothic LT Semi-Bold"/>
              <a:sym typeface="ITC Franklin Gothic LT Semi-Bold"/>
            </a:endParaRPr>
          </a:p>
        </p:txBody>
      </p:sp>
      <p:sp>
        <p:nvSpPr>
          <p:cNvPr id="3" name="Content Placeholder 2">
            <a:extLst>
              <a:ext uri="{FF2B5EF4-FFF2-40B4-BE49-F238E27FC236}">
                <a16:creationId xmlns:a16="http://schemas.microsoft.com/office/drawing/2014/main" id="{0EDDC794-5FF9-D04E-0467-97638B3E8B43}"/>
              </a:ext>
            </a:extLst>
          </p:cNvPr>
          <p:cNvSpPr>
            <a:spLocks noGrp="1"/>
          </p:cNvSpPr>
          <p:nvPr>
            <p:ph idx="1"/>
          </p:nvPr>
        </p:nvSpPr>
        <p:spPr>
          <a:xfrm>
            <a:off x="639447" y="4457700"/>
            <a:ext cx="8229600" cy="5412927"/>
          </a:xfrm>
        </p:spPr>
        <p:txBody>
          <a:bodyPr>
            <a:normAutofit lnSpcReduction="10000"/>
          </a:bodyPr>
          <a:lstStyle/>
          <a:p>
            <a:pPr marL="0" lvl="0" indent="0">
              <a:lnSpc>
                <a:spcPct val="150000"/>
              </a:lnSpc>
              <a:spcBef>
                <a:spcPct val="0"/>
              </a:spcBef>
              <a:buNone/>
            </a:pPr>
            <a:r>
              <a:rPr lang="en-US" b="1" u="sng" dirty="0">
                <a:solidFill>
                  <a:srgbClr val="C00000"/>
                </a:solidFill>
                <a:latin typeface="Canva Sans Bold"/>
                <a:ea typeface="Canva Sans Bold"/>
                <a:cs typeface="Canva Sans Bold"/>
                <a:sym typeface="Canva Sans Bold"/>
              </a:rPr>
              <a:t>SELF:</a:t>
            </a:r>
          </a:p>
          <a:p>
            <a:pPr marL="1152525" lvl="0" indent="-1152525">
              <a:lnSpc>
                <a:spcPct val="150000"/>
              </a:lnSpc>
              <a:spcBef>
                <a:spcPct val="0"/>
              </a:spcBef>
              <a:buFont typeface="+mj-lt"/>
              <a:buAutoNum type="arabicPeriod"/>
            </a:pPr>
            <a:r>
              <a:rPr lang="en-US" b="1" dirty="0">
                <a:latin typeface="Canva Sans Bold"/>
                <a:ea typeface="Canva Sans Bold"/>
                <a:cs typeface="Canva Sans Bold"/>
                <a:sym typeface="Canva Sans Bold"/>
              </a:rPr>
              <a:t>Emotional self-perception</a:t>
            </a:r>
          </a:p>
          <a:p>
            <a:pPr marL="1152525" lvl="0" indent="-1152525">
              <a:lnSpc>
                <a:spcPct val="150000"/>
              </a:lnSpc>
              <a:spcBef>
                <a:spcPct val="0"/>
              </a:spcBef>
              <a:buFont typeface="+mj-lt"/>
              <a:buAutoNum type="arabicPeriod"/>
            </a:pPr>
            <a:r>
              <a:rPr lang="en-US" b="1" dirty="0">
                <a:latin typeface="Canva Sans Bold"/>
                <a:ea typeface="Canva Sans Bold"/>
                <a:cs typeface="Canva Sans Bold"/>
                <a:sym typeface="Canva Sans Bold"/>
              </a:rPr>
              <a:t>Emotional self-control</a:t>
            </a:r>
          </a:p>
          <a:p>
            <a:pPr marL="1152525" lvl="0" indent="-1152525">
              <a:lnSpc>
                <a:spcPct val="150000"/>
              </a:lnSpc>
              <a:spcBef>
                <a:spcPct val="0"/>
              </a:spcBef>
              <a:buFont typeface="+mj-lt"/>
              <a:buAutoNum type="arabicPeriod"/>
            </a:pPr>
            <a:r>
              <a:rPr lang="en-US" b="1" dirty="0">
                <a:latin typeface="Canva Sans Bold"/>
                <a:ea typeface="Canva Sans Bold"/>
                <a:cs typeface="Canva Sans Bold"/>
                <a:sym typeface="Canva Sans Bold"/>
              </a:rPr>
              <a:t>Authenticity</a:t>
            </a:r>
          </a:p>
          <a:p>
            <a:pPr marL="1152525" lvl="0" indent="-1152525">
              <a:lnSpc>
                <a:spcPct val="150000"/>
              </a:lnSpc>
              <a:spcBef>
                <a:spcPct val="0"/>
              </a:spcBef>
              <a:buFont typeface="+mj-lt"/>
              <a:buAutoNum type="arabicPeriod"/>
            </a:pPr>
            <a:r>
              <a:rPr lang="en-US" b="1" dirty="0">
                <a:latin typeface="Canva Sans Bold"/>
                <a:ea typeface="Canva Sans Bold"/>
                <a:cs typeface="Canva Sans Bold"/>
                <a:sym typeface="Canva Sans Bold"/>
              </a:rPr>
              <a:t>Healthy self-esteem</a:t>
            </a:r>
          </a:p>
          <a:p>
            <a:pPr marL="1152525" lvl="0" indent="-1152525">
              <a:lnSpc>
                <a:spcPct val="150000"/>
              </a:lnSpc>
              <a:spcBef>
                <a:spcPct val="0"/>
              </a:spcBef>
              <a:buFont typeface="+mj-lt"/>
              <a:buAutoNum type="arabicPeriod"/>
            </a:pPr>
            <a:r>
              <a:rPr lang="en-US" b="1" dirty="0">
                <a:latin typeface="Canva Sans Bold"/>
                <a:ea typeface="Canva Sans Bold"/>
                <a:cs typeface="Canva Sans Bold"/>
                <a:sym typeface="Canva Sans Bold"/>
              </a:rPr>
              <a:t>Flexibility</a:t>
            </a:r>
          </a:p>
          <a:p>
            <a:pPr marL="1152525" lvl="0" indent="-1152525">
              <a:lnSpc>
                <a:spcPct val="150000"/>
              </a:lnSpc>
              <a:spcBef>
                <a:spcPct val="0"/>
              </a:spcBef>
              <a:buFont typeface="+mj-lt"/>
              <a:buAutoNum type="arabicPeriod"/>
            </a:pPr>
            <a:r>
              <a:rPr lang="en-US" b="1" dirty="0">
                <a:latin typeface="Canva Sans Bold"/>
                <a:ea typeface="Canva Sans Bold"/>
                <a:cs typeface="Canva Sans Bold"/>
                <a:sym typeface="Canva Sans Bold"/>
              </a:rPr>
              <a:t>Optimism</a:t>
            </a:r>
          </a:p>
          <a:p>
            <a:pPr marL="1152525" lvl="0" indent="-1152525">
              <a:lnSpc>
                <a:spcPct val="150000"/>
              </a:lnSpc>
              <a:spcBef>
                <a:spcPct val="0"/>
              </a:spcBef>
              <a:buFont typeface="+mj-lt"/>
              <a:buAutoNum type="arabicPeriod"/>
            </a:pPr>
            <a:r>
              <a:rPr lang="en-US" b="1" dirty="0">
                <a:latin typeface="Canva Sans Bold"/>
                <a:ea typeface="Canva Sans Bold"/>
                <a:cs typeface="Canva Sans Bold"/>
                <a:sym typeface="Canva Sans Bold"/>
              </a:rPr>
              <a:t>Initiative</a:t>
            </a:r>
          </a:p>
          <a:p>
            <a:pPr marL="1152525" lvl="0" indent="-1152525">
              <a:lnSpc>
                <a:spcPct val="150000"/>
              </a:lnSpc>
              <a:spcBef>
                <a:spcPct val="0"/>
              </a:spcBef>
              <a:buFont typeface="+mj-lt"/>
              <a:buAutoNum type="arabicPeriod"/>
            </a:pPr>
            <a:r>
              <a:rPr lang="en-US" b="1" dirty="0">
                <a:latin typeface="Canva Sans Bold"/>
                <a:ea typeface="Canva Sans Bold"/>
                <a:cs typeface="Canva Sans Bold"/>
                <a:sym typeface="Canva Sans Bold"/>
              </a:rPr>
              <a:t>Achievement</a:t>
            </a:r>
          </a:p>
          <a:p>
            <a:pPr marL="1152525" lvl="0" indent="-1152525">
              <a:lnSpc>
                <a:spcPct val="150000"/>
              </a:lnSpc>
              <a:spcBef>
                <a:spcPct val="0"/>
              </a:spcBef>
              <a:buFont typeface="+mj-lt"/>
              <a:buAutoNum type="arabicPeriod"/>
            </a:pPr>
            <a:endParaRPr lang="en-US" b="1" dirty="0">
              <a:latin typeface="Canva Sans Bold"/>
              <a:ea typeface="Canva Sans Bold"/>
              <a:cs typeface="Canva Sans Bold"/>
              <a:sym typeface="Canva Sans Bold"/>
            </a:endParaRPr>
          </a:p>
          <a:p>
            <a:pPr marL="1152525" lvl="0" indent="-1152525">
              <a:lnSpc>
                <a:spcPct val="150000"/>
              </a:lnSpc>
              <a:spcBef>
                <a:spcPct val="0"/>
              </a:spcBef>
              <a:buFont typeface="+mj-lt"/>
              <a:buAutoNum type="arabicPeriod"/>
            </a:pPr>
            <a:endParaRPr lang="en-US" b="1" dirty="0">
              <a:latin typeface="Canva Sans Bold"/>
              <a:ea typeface="Canva Sans Bold"/>
              <a:cs typeface="Canva Sans Bold"/>
              <a:sym typeface="Canva Sans Bold"/>
            </a:endParaRPr>
          </a:p>
          <a:p>
            <a:pPr marL="1152525" lvl="0" indent="-1152525">
              <a:lnSpc>
                <a:spcPct val="150000"/>
              </a:lnSpc>
              <a:spcBef>
                <a:spcPct val="0"/>
              </a:spcBef>
              <a:buFont typeface="+mj-lt"/>
              <a:buAutoNum type="arabicPeriod"/>
            </a:pPr>
            <a:endParaRPr lang="en-US" b="1" dirty="0">
              <a:latin typeface="Canva Sans Bold"/>
              <a:ea typeface="Canva Sans Bold"/>
              <a:cs typeface="Canva Sans Bold"/>
              <a:sym typeface="Canva Sans Bold"/>
            </a:endParaRPr>
          </a:p>
          <a:p>
            <a:endParaRPr lang="en-US" dirty="0"/>
          </a:p>
        </p:txBody>
      </p:sp>
      <p:sp>
        <p:nvSpPr>
          <p:cNvPr id="4" name="Content Placeholder 2">
            <a:extLst>
              <a:ext uri="{FF2B5EF4-FFF2-40B4-BE49-F238E27FC236}">
                <a16:creationId xmlns:a16="http://schemas.microsoft.com/office/drawing/2014/main" id="{576F66EB-D6E4-7099-A8CF-9C66B4F495C9}"/>
              </a:ext>
            </a:extLst>
          </p:cNvPr>
          <p:cNvSpPr txBox="1">
            <a:spLocks/>
          </p:cNvSpPr>
          <p:nvPr/>
        </p:nvSpPr>
        <p:spPr>
          <a:xfrm>
            <a:off x="10134600" y="579951"/>
            <a:ext cx="6705600" cy="929067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spcBef>
                <a:spcPct val="0"/>
              </a:spcBef>
              <a:buNone/>
            </a:pPr>
            <a:r>
              <a:rPr lang="en-US" sz="2900" b="1" u="sng" dirty="0">
                <a:solidFill>
                  <a:srgbClr val="C00000"/>
                </a:solidFill>
                <a:latin typeface="Canva Sans Bold"/>
                <a:ea typeface="Canva Sans Bold"/>
                <a:cs typeface="Canva Sans Bold"/>
                <a:sym typeface="Canva Sans Bold"/>
              </a:rPr>
              <a:t>OTHERS:</a:t>
            </a:r>
          </a:p>
          <a:p>
            <a:pPr marL="1152525" lvl="0" indent="-1152525">
              <a:lnSpc>
                <a:spcPct val="150000"/>
              </a:lnSpc>
              <a:spcBef>
                <a:spcPct val="0"/>
              </a:spcBef>
              <a:buFont typeface="+mj-lt"/>
              <a:buAutoNum type="arabicPeriod" startAt="9"/>
            </a:pPr>
            <a:r>
              <a:rPr lang="en-US" sz="2900" b="1" dirty="0">
                <a:latin typeface="Canva Sans Bold"/>
                <a:ea typeface="Canva Sans Bold"/>
                <a:cs typeface="Canva Sans Bold"/>
                <a:sym typeface="Canva Sans Bold"/>
              </a:rPr>
              <a:t>Displaying empathy</a:t>
            </a:r>
          </a:p>
          <a:p>
            <a:pPr marL="1152525" lvl="0" indent="-1152525">
              <a:lnSpc>
                <a:spcPct val="150000"/>
              </a:lnSpc>
              <a:spcBef>
                <a:spcPct val="0"/>
              </a:spcBef>
              <a:buFont typeface="+mj-lt"/>
              <a:buAutoNum type="arabicPeriod" startAt="9"/>
            </a:pPr>
            <a:r>
              <a:rPr lang="en-US" sz="2900" b="1" dirty="0">
                <a:latin typeface="Canva Sans Bold"/>
                <a:ea typeface="Canva Sans Bold"/>
                <a:cs typeface="Canva Sans Bold"/>
                <a:sym typeface="Canva Sans Bold"/>
              </a:rPr>
              <a:t>Inspiring others</a:t>
            </a:r>
          </a:p>
          <a:p>
            <a:pPr marL="1152525" lvl="0" indent="-1152525">
              <a:lnSpc>
                <a:spcPct val="150000"/>
              </a:lnSpc>
              <a:spcBef>
                <a:spcPct val="0"/>
              </a:spcBef>
              <a:buFont typeface="+mj-lt"/>
              <a:buAutoNum type="arabicPeriod" startAt="9"/>
            </a:pPr>
            <a:r>
              <a:rPr lang="en-US" sz="2900" b="1" dirty="0">
                <a:latin typeface="Canva Sans Bold"/>
                <a:ea typeface="Canva Sans Bold"/>
                <a:cs typeface="Canva Sans Bold"/>
                <a:sym typeface="Canva Sans Bold"/>
              </a:rPr>
              <a:t>Coaching others</a:t>
            </a:r>
          </a:p>
          <a:p>
            <a:pPr marL="1152525" lvl="0" indent="-1152525">
              <a:lnSpc>
                <a:spcPct val="150000"/>
              </a:lnSpc>
              <a:spcBef>
                <a:spcPct val="0"/>
              </a:spcBef>
              <a:buFont typeface="+mj-lt"/>
              <a:buAutoNum type="arabicPeriod" startAt="9"/>
            </a:pPr>
            <a:r>
              <a:rPr lang="en-US" sz="2900" b="1" dirty="0">
                <a:latin typeface="Canva Sans Bold"/>
                <a:ea typeface="Canva Sans Bold"/>
                <a:cs typeface="Canva Sans Bold"/>
                <a:sym typeface="Canva Sans Bold"/>
              </a:rPr>
              <a:t>Capitalizing on difference</a:t>
            </a:r>
          </a:p>
          <a:p>
            <a:pPr marL="1152525" lvl="0" indent="-1152525">
              <a:lnSpc>
                <a:spcPct val="150000"/>
              </a:lnSpc>
              <a:spcBef>
                <a:spcPct val="0"/>
              </a:spcBef>
              <a:buFont typeface="+mj-lt"/>
              <a:buAutoNum type="arabicPeriod" startAt="9"/>
            </a:pPr>
            <a:r>
              <a:rPr lang="en-US" sz="2900" b="1" dirty="0">
                <a:latin typeface="Canva Sans Bold"/>
                <a:ea typeface="Canva Sans Bold"/>
                <a:cs typeface="Canva Sans Bold"/>
                <a:sym typeface="Canva Sans Bold"/>
              </a:rPr>
              <a:t>Developing relationships</a:t>
            </a:r>
          </a:p>
          <a:p>
            <a:pPr marL="1152525" lvl="0" indent="-1152525">
              <a:lnSpc>
                <a:spcPct val="150000"/>
              </a:lnSpc>
              <a:spcBef>
                <a:spcPct val="0"/>
              </a:spcBef>
              <a:buFont typeface="+mj-lt"/>
              <a:buAutoNum type="arabicPeriod" startAt="9"/>
            </a:pPr>
            <a:r>
              <a:rPr lang="en-US" sz="2900" b="1" dirty="0">
                <a:latin typeface="Canva Sans Bold"/>
                <a:ea typeface="Canva Sans Bold"/>
                <a:cs typeface="Canva Sans Bold"/>
                <a:sym typeface="Canva Sans Bold"/>
              </a:rPr>
              <a:t>Building teams</a:t>
            </a:r>
          </a:p>
          <a:p>
            <a:pPr marL="1152525" lvl="0" indent="-1152525">
              <a:lnSpc>
                <a:spcPct val="150000"/>
              </a:lnSpc>
              <a:spcBef>
                <a:spcPct val="0"/>
              </a:spcBef>
              <a:buFont typeface="+mj-lt"/>
              <a:buAutoNum type="arabicPeriod" startAt="9"/>
            </a:pPr>
            <a:r>
              <a:rPr lang="en-US" sz="2900" b="1" dirty="0">
                <a:latin typeface="Canva Sans Bold"/>
                <a:ea typeface="Canva Sans Bold"/>
                <a:cs typeface="Canva Sans Bold"/>
                <a:sym typeface="Canva Sans Bold"/>
              </a:rPr>
              <a:t>Demonstrating citizenship</a:t>
            </a:r>
          </a:p>
          <a:p>
            <a:pPr marL="1152525" lvl="0" indent="-1152525">
              <a:lnSpc>
                <a:spcPct val="150000"/>
              </a:lnSpc>
              <a:spcBef>
                <a:spcPct val="0"/>
              </a:spcBef>
              <a:buFont typeface="+mj-lt"/>
              <a:buAutoNum type="arabicPeriod" startAt="9"/>
            </a:pPr>
            <a:r>
              <a:rPr lang="en-US" sz="2900" b="1" dirty="0">
                <a:latin typeface="Canva Sans Bold"/>
                <a:ea typeface="Canva Sans Bold"/>
                <a:cs typeface="Canva Sans Bold"/>
                <a:sym typeface="Canva Sans Bold"/>
              </a:rPr>
              <a:t>Managing conflict</a:t>
            </a:r>
          </a:p>
          <a:p>
            <a:pPr marL="1152525" lvl="0" indent="-1152525">
              <a:lnSpc>
                <a:spcPct val="150000"/>
              </a:lnSpc>
              <a:spcBef>
                <a:spcPct val="0"/>
              </a:spcBef>
              <a:buFont typeface="+mj-lt"/>
              <a:buAutoNum type="arabicPeriod" startAt="9"/>
            </a:pPr>
            <a:r>
              <a:rPr lang="en-US" sz="2900" b="1" dirty="0">
                <a:latin typeface="Canva Sans Bold"/>
                <a:ea typeface="Canva Sans Bold"/>
                <a:cs typeface="Canva Sans Bold"/>
                <a:sym typeface="Canva Sans Bold"/>
              </a:rPr>
              <a:t>Facilitating change</a:t>
            </a:r>
          </a:p>
          <a:p>
            <a:pPr marL="0" lvl="0" indent="0">
              <a:lnSpc>
                <a:spcPct val="150000"/>
              </a:lnSpc>
              <a:spcBef>
                <a:spcPct val="0"/>
              </a:spcBef>
              <a:buNone/>
            </a:pPr>
            <a:endParaRPr lang="en-US" sz="2900" b="1" dirty="0">
              <a:latin typeface="Canva Sans Bold"/>
              <a:ea typeface="Canva Sans Bold"/>
              <a:cs typeface="Canva Sans Bold"/>
              <a:sym typeface="Canva Sans Bold"/>
            </a:endParaRPr>
          </a:p>
          <a:p>
            <a:pPr marL="0" lvl="0" indent="0">
              <a:lnSpc>
                <a:spcPct val="150000"/>
              </a:lnSpc>
              <a:spcBef>
                <a:spcPct val="0"/>
              </a:spcBef>
              <a:buNone/>
            </a:pPr>
            <a:r>
              <a:rPr lang="en-US" sz="2900" b="1" u="sng" dirty="0">
                <a:solidFill>
                  <a:srgbClr val="C00000"/>
                </a:solidFill>
                <a:latin typeface="Canva Sans Bold"/>
                <a:ea typeface="Canva Sans Bold"/>
                <a:cs typeface="Canva Sans Bold"/>
                <a:sym typeface="Canva Sans Bold"/>
              </a:rPr>
              <a:t>CONTEXT:</a:t>
            </a:r>
          </a:p>
          <a:p>
            <a:pPr marL="1152525" indent="-1152525">
              <a:lnSpc>
                <a:spcPct val="150000"/>
              </a:lnSpc>
              <a:spcBef>
                <a:spcPct val="0"/>
              </a:spcBef>
              <a:buFont typeface="+mj-lt"/>
              <a:buAutoNum type="arabicPeriod" startAt="18"/>
            </a:pPr>
            <a:r>
              <a:rPr lang="en-US" sz="2900" b="1" dirty="0">
                <a:latin typeface="Canva Sans Bold"/>
                <a:ea typeface="Canva Sans Bold"/>
                <a:cs typeface="Canva Sans Bold"/>
                <a:sym typeface="Canva Sans Bold"/>
              </a:rPr>
              <a:t>Analyzing the group</a:t>
            </a:r>
          </a:p>
          <a:p>
            <a:pPr marL="1152525" indent="-1152525">
              <a:lnSpc>
                <a:spcPct val="150000"/>
              </a:lnSpc>
              <a:spcBef>
                <a:spcPct val="0"/>
              </a:spcBef>
              <a:buFont typeface="+mj-lt"/>
              <a:buAutoNum type="arabicPeriod" startAt="18"/>
            </a:pPr>
            <a:r>
              <a:rPr lang="en-US" sz="2900" b="1" dirty="0">
                <a:latin typeface="Canva Sans Bold"/>
                <a:ea typeface="Canva Sans Bold"/>
                <a:cs typeface="Canva Sans Bold"/>
                <a:sym typeface="Canva Sans Bold"/>
              </a:rPr>
              <a:t>Assessing the environment</a:t>
            </a:r>
          </a:p>
          <a:p>
            <a:pPr marL="1152525" indent="-1152525">
              <a:lnSpc>
                <a:spcPct val="150000"/>
              </a:lnSpc>
              <a:spcBef>
                <a:spcPct val="0"/>
              </a:spcBef>
              <a:buFont typeface="+mj-lt"/>
              <a:buAutoNum type="arabicPeriod" startAt="18"/>
            </a:pPr>
            <a:endParaRPr lang="en-US" b="1" dirty="0">
              <a:latin typeface="Canva Sans Bold"/>
              <a:ea typeface="Canva Sans Bold"/>
              <a:cs typeface="Canva Sans Bold"/>
              <a:sym typeface="Canva Sans Bold"/>
            </a:endParaRPr>
          </a:p>
          <a:p>
            <a:pPr marL="1152525" indent="-1152525">
              <a:lnSpc>
                <a:spcPct val="150000"/>
              </a:lnSpc>
              <a:spcBef>
                <a:spcPct val="0"/>
              </a:spcBef>
              <a:buFont typeface="+mj-lt"/>
              <a:buAutoNum type="arabicPeriod" startAt="18"/>
            </a:pPr>
            <a:endParaRPr lang="en-US" b="1" dirty="0">
              <a:latin typeface="Canva Sans Bold"/>
              <a:ea typeface="Canva Sans Bold"/>
              <a:cs typeface="Canva Sans Bold"/>
              <a:sym typeface="Canva Sans Bold"/>
            </a:endParaRPr>
          </a:p>
          <a:p>
            <a:endParaRPr lang="en-US" dirty="0"/>
          </a:p>
        </p:txBody>
      </p:sp>
    </p:spTree>
    <p:extLst>
      <p:ext uri="{BB962C8B-B14F-4D97-AF65-F5344CB8AC3E}">
        <p14:creationId xmlns:p14="http://schemas.microsoft.com/office/powerpoint/2010/main" val="265743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500" tmFilter="0, 0; .2, .5; .8, .5; 1, 0"/>
                                        <p:tgtEl>
                                          <p:spTgt spid="2">
                                            <p:txEl>
                                              <p:pRg st="0" end="0"/>
                                            </p:txEl>
                                          </p:spTgt>
                                        </p:tgtEl>
                                      </p:cBhvr>
                                    </p:animEffect>
                                    <p:animScale>
                                      <p:cBhvr>
                                        <p:cTn id="7" dur="750" autoRev="1" fill="hold"/>
                                        <p:tgtEl>
                                          <p:spTgt spid="2">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6F8063E-04D8-9F00-92EA-4A29D3C1AD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5134"/>
          <a:stretch>
            <a:fillRect/>
          </a:stretch>
        </p:blipFill>
        <p:spPr bwMode="auto">
          <a:xfrm>
            <a:off x="5823855" y="10"/>
            <a:ext cx="12464143" cy="10286990"/>
          </a:xfrm>
          <a:custGeom>
            <a:avLst/>
            <a:gdLst/>
            <a:ahLst/>
            <a:cxnLst/>
            <a:rect l="l" t="t" r="r" b="b"/>
            <a:pathLst>
              <a:path w="12192000" h="6858000">
                <a:moveTo>
                  <a:pt x="0" y="0"/>
                </a:moveTo>
                <a:lnTo>
                  <a:pt x="12192000" y="0"/>
                </a:lnTo>
                <a:lnTo>
                  <a:pt x="121920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63F541C-C473-8303-505F-2CB75D4A1B1B}"/>
              </a:ext>
            </a:extLst>
          </p:cNvPr>
          <p:cNvSpPr txBox="1"/>
          <p:nvPr/>
        </p:nvSpPr>
        <p:spPr>
          <a:xfrm>
            <a:off x="753661" y="3009900"/>
            <a:ext cx="4038600" cy="3785652"/>
          </a:xfrm>
          <a:prstGeom prst="rect">
            <a:avLst/>
          </a:prstGeom>
          <a:noFill/>
        </p:spPr>
        <p:txBody>
          <a:bodyPr wrap="square" rtlCol="0">
            <a:spAutoFit/>
          </a:bodyPr>
          <a:lstStyle/>
          <a:p>
            <a:r>
              <a:rPr lang="en-US" sz="8000" dirty="0">
                <a:solidFill>
                  <a:schemeClr val="bg1"/>
                </a:solidFill>
                <a:latin typeface="Freestyle Script" panose="030804020302050B0404" pitchFamily="66" charset="0"/>
              </a:rPr>
              <a:t>It takes work to build your EI muscle!</a:t>
            </a:r>
          </a:p>
        </p:txBody>
      </p:sp>
    </p:spTree>
    <p:extLst>
      <p:ext uri="{BB962C8B-B14F-4D97-AF65-F5344CB8AC3E}">
        <p14:creationId xmlns:p14="http://schemas.microsoft.com/office/powerpoint/2010/main" val="1213670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y Darcy Luoma, Founder &amp; CEO of Darcy Luoma Coaching &amp; Consulting">
            <a:extLst>
              <a:ext uri="{FF2B5EF4-FFF2-40B4-BE49-F238E27FC236}">
                <a16:creationId xmlns:a16="http://schemas.microsoft.com/office/drawing/2014/main" id="{54BD76CC-6DEB-BC51-5E05-BE621994D2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2763" y="1714500"/>
            <a:ext cx="121824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3483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D2ED89-5AE9-4E9E-B74C-07803A862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4922" y="0"/>
            <a:ext cx="10098156" cy="10287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079CB4-FD0F-8786-2662-9241992B2E14}"/>
              </a:ext>
            </a:extLst>
          </p:cNvPr>
          <p:cNvSpPr>
            <a:spLocks noGrp="1"/>
          </p:cNvSpPr>
          <p:nvPr>
            <p:ph type="title"/>
          </p:nvPr>
        </p:nvSpPr>
        <p:spPr>
          <a:xfrm>
            <a:off x="2641599" y="1447038"/>
            <a:ext cx="13004802" cy="1783080"/>
          </a:xfrm>
          <a:solidFill>
            <a:srgbClr val="FFFFFF"/>
          </a:solidFill>
          <a:ln>
            <a:solidFill>
              <a:srgbClr val="404040"/>
            </a:solidFill>
          </a:ln>
        </p:spPr>
        <p:txBody>
          <a:bodyPr>
            <a:normAutofit/>
          </a:bodyPr>
          <a:lstStyle/>
          <a:p>
            <a:r>
              <a:rPr lang="en-US">
                <a:solidFill>
                  <a:srgbClr val="404040"/>
                </a:solidFill>
              </a:rPr>
              <a:t>Emotionally intelligent leadership </a:t>
            </a:r>
          </a:p>
        </p:txBody>
      </p:sp>
      <p:graphicFrame>
        <p:nvGraphicFramePr>
          <p:cNvPr id="4" name="Content Placeholder 2">
            <a:extLst>
              <a:ext uri="{FF2B5EF4-FFF2-40B4-BE49-F238E27FC236}">
                <a16:creationId xmlns:a16="http://schemas.microsoft.com/office/drawing/2014/main" id="{F75B9DB2-3B51-C8DA-E987-6916E22018E2}"/>
              </a:ext>
            </a:extLst>
          </p:cNvPr>
          <p:cNvGraphicFramePr>
            <a:graphicFrameLocks noGrp="1"/>
          </p:cNvGraphicFramePr>
          <p:nvPr>
            <p:ph idx="1"/>
            <p:extLst>
              <p:ext uri="{D42A27DB-BD31-4B8C-83A1-F6EECF244321}">
                <p14:modId xmlns:p14="http://schemas.microsoft.com/office/powerpoint/2010/main" val="4038645711"/>
              </p:ext>
            </p:extLst>
          </p:nvPr>
        </p:nvGraphicFramePr>
        <p:xfrm>
          <a:off x="948128" y="4027510"/>
          <a:ext cx="16391743" cy="6289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36754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DB2E12DE-3D84-45CA-8191-F9F16A62C7AC}"/>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915BBA55-607D-4BCA-965D-0EE35BD55949}"/>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graphicEl>
                                              <a:dgm id="{6203D266-8B2E-4BCE-9346-66F0121F956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61DE95A1-D52C-4DE0-BE71-C5C94C63B163}"/>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A2975BCE-EB29-43F1-AD27-B06FF535FA50}"/>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3F5B98D7-8E19-4A20-8B43-96B9698E7C9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367D1644-023D-40A4-8E7B-17F3652508F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EB08AEBD-0116-4A60-ABB0-E08138649EB2}"/>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graphicEl>
                                              <a:dgm id="{A4EC99D6-9420-46AD-97C0-2AC97F1C641A}"/>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D3F7FAB6-8C4E-4C90-A637-BD1D79297F33}"/>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graphicEl>
                                              <a:dgm id="{D3636EEA-8423-4972-8867-7805DAD4316E}"/>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graphicEl>
                                              <a:dgm id="{07D984C4-07F7-45D0-AB50-5111445202D6}"/>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graphicEl>
                                              <a:dgm id="{AC5B0097-6BC6-4F2B-894C-3C0444B35309}"/>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graphicEl>
                                              <a:dgm id="{82ED65E8-42BB-471E-8852-74EEFBE8284B}"/>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graphicEl>
                                              <a:dgm id="{6F4A6F0C-B80E-48C8-B7C6-D82D659C183F}"/>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graphicEl>
                                              <a:dgm id="{8BB67211-5C10-4D8E-90BB-D54B1367D298}"/>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graphicEl>
                                              <a:dgm id="{BFB815E2-87FB-41D0-9FDE-F8D6D6C2C034}"/>
                                            </p:graphic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graphicEl>
                                              <a:dgm id="{2F54BB93-AB29-4C83-899A-DD88A663ABBD}"/>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graphicEl>
                                              <a:dgm id="{99082D3A-EE20-4137-A900-BC75AF5526BB}"/>
                                            </p:graphic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graphicEl>
                                              <a:dgm id="{3115645F-98C6-4576-92D6-884791F9A87D}"/>
                                            </p:graphic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
                                            <p:graphicEl>
                                              <a:dgm id="{466A152B-CD04-4139-93F7-C20027D26B61}"/>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graphicEl>
                                              <a:dgm id="{181A24AD-1D92-4F4F-9BE9-2C2E3193A54D}"/>
                                            </p:graphic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
                                            <p:graphicEl>
                                              <a:dgm id="{A3A8F41C-1F06-4140-8F40-D2C5AFE48BD4}"/>
                                            </p:graphic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
                                            <p:graphicEl>
                                              <a:dgm id="{E47FC4C0-49B2-45A3-BD66-518EEC10F5B3}"/>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
                                            <p:graphicEl>
                                              <a:dgm id="{03326B2F-DD69-4F2B-8252-B494E6AA6B24}"/>
                                            </p:graphic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
                                            <p:graphicEl>
                                              <a:dgm id="{842846AF-0F83-4BE3-8078-E40686D784B5}"/>
                                            </p:graphic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
                                            <p:graphicEl>
                                              <a:dgm id="{5CB69123-0F82-4C7B-8D53-B60DDA208B75}"/>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
                                            <p:graphicEl>
                                              <a:dgm id="{584EDA7C-0A26-4113-85A5-F903B2F81E00}"/>
                                            </p:graphicEl>
                                          </p:spTgt>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
                                            <p:graphicEl>
                                              <a:dgm id="{2036AB52-9D21-4241-82E3-19CD35B2E2C9}"/>
                                            </p:graphicEl>
                                          </p:spTgt>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
                                            <p:graphicEl>
                                              <a:dgm id="{0CDF5DE5-07AC-44BB-B8ED-8F6D75A9A80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C64A6-C203-A17A-723D-BC8891D566AA}"/>
              </a:ext>
            </a:extLst>
          </p:cNvPr>
          <p:cNvSpPr>
            <a:spLocks noGrp="1"/>
          </p:cNvSpPr>
          <p:nvPr>
            <p:ph type="title"/>
          </p:nvPr>
        </p:nvSpPr>
        <p:spPr>
          <a:xfrm>
            <a:off x="8168244" y="1468164"/>
            <a:ext cx="8887965" cy="1762486"/>
          </a:xfrm>
        </p:spPr>
        <p:txBody>
          <a:bodyPr>
            <a:normAutofit/>
          </a:bodyPr>
          <a:lstStyle/>
          <a:p>
            <a:r>
              <a:rPr lang="en-US" sz="3600"/>
              <a:t>AI in Emotional Intelligence </a:t>
            </a:r>
          </a:p>
        </p:txBody>
      </p:sp>
      <p:pic>
        <p:nvPicPr>
          <p:cNvPr id="5" name="Picture 4" descr="A robot using a laptop sitting on a blue chair">
            <a:extLst>
              <a:ext uri="{FF2B5EF4-FFF2-40B4-BE49-F238E27FC236}">
                <a16:creationId xmlns:a16="http://schemas.microsoft.com/office/drawing/2014/main" id="{53BA38F3-7869-CD35-4F6A-9C0738151E6A}"/>
              </a:ext>
            </a:extLst>
          </p:cNvPr>
          <p:cNvPicPr>
            <a:picLocks noChangeAspect="1"/>
          </p:cNvPicPr>
          <p:nvPr/>
        </p:nvPicPr>
        <p:blipFill>
          <a:blip r:embed="rId3"/>
          <a:srcRect l="58211" r="3589"/>
          <a:stretch>
            <a:fillRect/>
          </a:stretch>
        </p:blipFill>
        <p:spPr>
          <a:xfrm>
            <a:off x="20" y="10"/>
            <a:ext cx="6985997" cy="10286990"/>
          </a:xfrm>
          <a:prstGeom prst="rect">
            <a:avLst/>
          </a:prstGeom>
        </p:spPr>
      </p:pic>
      <p:sp>
        <p:nvSpPr>
          <p:cNvPr id="3" name="Content Placeholder 2">
            <a:extLst>
              <a:ext uri="{FF2B5EF4-FFF2-40B4-BE49-F238E27FC236}">
                <a16:creationId xmlns:a16="http://schemas.microsoft.com/office/drawing/2014/main" id="{3DF8E1D0-7EB9-7F43-2AD2-48C7CDC8E7FC}"/>
              </a:ext>
            </a:extLst>
          </p:cNvPr>
          <p:cNvSpPr>
            <a:spLocks noGrp="1"/>
          </p:cNvSpPr>
          <p:nvPr>
            <p:ph idx="1"/>
          </p:nvPr>
        </p:nvSpPr>
        <p:spPr>
          <a:xfrm>
            <a:off x="8168244" y="3961038"/>
            <a:ext cx="8887965" cy="5678262"/>
          </a:xfrm>
        </p:spPr>
        <p:txBody>
          <a:bodyPr>
            <a:normAutofit lnSpcReduction="10000"/>
          </a:bodyPr>
          <a:lstStyle/>
          <a:p>
            <a:r>
              <a:rPr lang="en-US" sz="3200" dirty="0"/>
              <a:t>The issue isn’t so much that AI, but the routine of acting like a robot (which was already an issue in workplaces!)</a:t>
            </a:r>
          </a:p>
          <a:p>
            <a:pPr lvl="1"/>
            <a:r>
              <a:rPr lang="en-US" sz="3200" dirty="0"/>
              <a:t>Addressing problems through ‘policy’ instead of 1-on-1</a:t>
            </a:r>
          </a:p>
          <a:p>
            <a:pPr lvl="1"/>
            <a:r>
              <a:rPr lang="en-US" sz="3200" dirty="0"/>
              <a:t>While it brings technical skills, the human skills become even more important-–can’t automate relationships </a:t>
            </a:r>
          </a:p>
          <a:p>
            <a:pPr lvl="1"/>
            <a:r>
              <a:rPr lang="en-US" sz="3200" dirty="0"/>
              <a:t>Respect: can automate a report, but when asked for judgment, your ‘value-add’ to an analysis, …can you provide anything? </a:t>
            </a:r>
          </a:p>
        </p:txBody>
      </p:sp>
    </p:spTree>
    <p:extLst>
      <p:ext uri="{BB962C8B-B14F-4D97-AF65-F5344CB8AC3E}">
        <p14:creationId xmlns:p14="http://schemas.microsoft.com/office/powerpoint/2010/main" val="40872914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57984" cy="10287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0" name="Rectangle 9">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7984" y="0"/>
            <a:ext cx="698066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7910C7-750E-565B-3AAE-B7833DBC2CF6}"/>
              </a:ext>
            </a:extLst>
          </p:cNvPr>
          <p:cNvSpPr>
            <a:spLocks noGrp="1"/>
          </p:cNvSpPr>
          <p:nvPr>
            <p:ph type="title"/>
          </p:nvPr>
        </p:nvSpPr>
        <p:spPr>
          <a:xfrm>
            <a:off x="2924277" y="1589757"/>
            <a:ext cx="5448078" cy="7107486"/>
          </a:xfrm>
          <a:noFill/>
          <a:ln>
            <a:noFill/>
          </a:ln>
        </p:spPr>
        <p:txBody>
          <a:bodyPr>
            <a:normAutofit/>
          </a:bodyPr>
          <a:lstStyle/>
          <a:p>
            <a:r>
              <a:rPr lang="en-US" sz="5400">
                <a:solidFill>
                  <a:schemeClr val="bg1"/>
                </a:solidFill>
              </a:rPr>
              <a:t>Ai in emotional intelligence </a:t>
            </a:r>
          </a:p>
        </p:txBody>
      </p:sp>
      <p:sp>
        <p:nvSpPr>
          <p:cNvPr id="3" name="Content Placeholder 2">
            <a:extLst>
              <a:ext uri="{FF2B5EF4-FFF2-40B4-BE49-F238E27FC236}">
                <a16:creationId xmlns:a16="http://schemas.microsoft.com/office/drawing/2014/main" id="{AD2DB75D-7800-9D3F-6B45-16CB56CBE93A}"/>
              </a:ext>
            </a:extLst>
          </p:cNvPr>
          <p:cNvSpPr>
            <a:spLocks noGrp="1"/>
          </p:cNvSpPr>
          <p:nvPr>
            <p:ph idx="1"/>
          </p:nvPr>
        </p:nvSpPr>
        <p:spPr>
          <a:xfrm>
            <a:off x="10018663" y="1589757"/>
            <a:ext cx="6998096" cy="7107484"/>
          </a:xfrm>
        </p:spPr>
        <p:txBody>
          <a:bodyPr anchor="ctr">
            <a:normAutofit/>
          </a:bodyPr>
          <a:lstStyle/>
          <a:p>
            <a:r>
              <a:rPr lang="en-US" sz="4000" dirty="0"/>
              <a:t>Managing emotions of people you hardly see face-to-face (Slack, Zoom, Remote)</a:t>
            </a:r>
          </a:p>
          <a:p>
            <a:r>
              <a:rPr lang="en-US" sz="4000" dirty="0"/>
              <a:t>Tone—AI often suggest answers that are faux-sympathetic, but strikes out on empathy </a:t>
            </a:r>
          </a:p>
          <a:p>
            <a:endParaRPr lang="en-US" dirty="0"/>
          </a:p>
        </p:txBody>
      </p:sp>
    </p:spTree>
    <p:extLst>
      <p:ext uri="{BB962C8B-B14F-4D97-AF65-F5344CB8AC3E}">
        <p14:creationId xmlns:p14="http://schemas.microsoft.com/office/powerpoint/2010/main" val="603818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8288000" cy="10287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143500"/>
            <a:ext cx="18288000" cy="51435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CF2E88-CD4E-4BE6-32C9-8141F0B7E81A}"/>
              </a:ext>
            </a:extLst>
          </p:cNvPr>
          <p:cNvSpPr>
            <a:spLocks noGrp="1"/>
          </p:cNvSpPr>
          <p:nvPr>
            <p:ph type="title"/>
          </p:nvPr>
        </p:nvSpPr>
        <p:spPr>
          <a:xfrm>
            <a:off x="3346704" y="5671861"/>
            <a:ext cx="11594593" cy="1283109"/>
          </a:xfrm>
          <a:noFill/>
          <a:ln>
            <a:solidFill>
              <a:schemeClr val="bg1"/>
            </a:solidFill>
          </a:ln>
        </p:spPr>
        <p:txBody>
          <a:bodyPr>
            <a:normAutofit/>
          </a:bodyPr>
          <a:lstStyle/>
          <a:p>
            <a:r>
              <a:rPr lang="en-US" sz="3600" dirty="0">
                <a:solidFill>
                  <a:schemeClr val="bg1"/>
                </a:solidFill>
              </a:rPr>
              <a:t>Have a great rest of your day!</a:t>
            </a:r>
          </a:p>
        </p:txBody>
      </p:sp>
      <p:pic>
        <p:nvPicPr>
          <p:cNvPr id="4" name="Picture 3" descr="A blue text on a white surface&#10;&#10;AI-generated content may be incorrect.">
            <a:extLst>
              <a:ext uri="{FF2B5EF4-FFF2-40B4-BE49-F238E27FC236}">
                <a16:creationId xmlns:a16="http://schemas.microsoft.com/office/drawing/2014/main" id="{2253A463-4E02-F392-3DA6-CA76C011EAB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604" b="26585"/>
          <a:stretch/>
        </p:blipFill>
        <p:spPr>
          <a:xfrm>
            <a:off x="9385300" y="1469065"/>
            <a:ext cx="6502401" cy="2856429"/>
          </a:xfrm>
          <a:prstGeom prst="rect">
            <a:avLst/>
          </a:prstGeom>
        </p:spPr>
      </p:pic>
      <p:grpSp>
        <p:nvGrpSpPr>
          <p:cNvPr id="5" name="Group 7">
            <a:extLst>
              <a:ext uri="{FF2B5EF4-FFF2-40B4-BE49-F238E27FC236}">
                <a16:creationId xmlns:a16="http://schemas.microsoft.com/office/drawing/2014/main" id="{35E7C6EE-F5C6-2FC7-3273-99E842D2BF32}"/>
              </a:ext>
            </a:extLst>
          </p:cNvPr>
          <p:cNvGrpSpPr/>
          <p:nvPr/>
        </p:nvGrpSpPr>
        <p:grpSpPr>
          <a:xfrm>
            <a:off x="2400300" y="1194277"/>
            <a:ext cx="6502401" cy="3292359"/>
            <a:chOff x="0" y="-161791"/>
            <a:chExt cx="9257126" cy="4687159"/>
          </a:xfrm>
        </p:grpSpPr>
        <p:grpSp>
          <p:nvGrpSpPr>
            <p:cNvPr id="6" name="Group 8">
              <a:extLst>
                <a:ext uri="{FF2B5EF4-FFF2-40B4-BE49-F238E27FC236}">
                  <a16:creationId xmlns:a16="http://schemas.microsoft.com/office/drawing/2014/main" id="{0587FA9A-F78B-8907-A80E-14248B7C63C2}"/>
                </a:ext>
              </a:extLst>
            </p:cNvPr>
            <p:cNvGrpSpPr/>
            <p:nvPr/>
          </p:nvGrpSpPr>
          <p:grpSpPr>
            <a:xfrm>
              <a:off x="0" y="-161791"/>
              <a:ext cx="9257126" cy="4687159"/>
              <a:chOff x="0" y="-38100"/>
              <a:chExt cx="2179957" cy="1103777"/>
            </a:xfrm>
          </p:grpSpPr>
          <p:sp>
            <p:nvSpPr>
              <p:cNvPr id="10" name="Freeform 9">
                <a:extLst>
                  <a:ext uri="{FF2B5EF4-FFF2-40B4-BE49-F238E27FC236}">
                    <a16:creationId xmlns:a16="http://schemas.microsoft.com/office/drawing/2014/main" id="{FB4B76C6-A11A-AAA9-653F-E76680FAA01C}"/>
                  </a:ext>
                </a:extLst>
              </p:cNvPr>
              <p:cNvSpPr/>
              <p:nvPr/>
            </p:nvSpPr>
            <p:spPr>
              <a:xfrm>
                <a:off x="0" y="0"/>
                <a:ext cx="2179957" cy="1065677"/>
              </a:xfrm>
              <a:custGeom>
                <a:avLst/>
                <a:gdLst/>
                <a:ahLst/>
                <a:cxnLst/>
                <a:rect l="l" t="t" r="r" b="b"/>
                <a:pathLst>
                  <a:path w="2179957" h="1065677">
                    <a:moveTo>
                      <a:pt x="56870" y="0"/>
                    </a:moveTo>
                    <a:lnTo>
                      <a:pt x="2123087" y="0"/>
                    </a:lnTo>
                    <a:cubicBezTo>
                      <a:pt x="2154496" y="0"/>
                      <a:pt x="2179957" y="25461"/>
                      <a:pt x="2179957" y="56870"/>
                    </a:cubicBezTo>
                    <a:lnTo>
                      <a:pt x="2179957" y="1008808"/>
                    </a:lnTo>
                    <a:cubicBezTo>
                      <a:pt x="2179957" y="1023890"/>
                      <a:pt x="2173965" y="1038355"/>
                      <a:pt x="2163300" y="1049021"/>
                    </a:cubicBezTo>
                    <a:cubicBezTo>
                      <a:pt x="2152635" y="1059686"/>
                      <a:pt x="2138170" y="1065677"/>
                      <a:pt x="2123087" y="1065677"/>
                    </a:cubicBezTo>
                    <a:lnTo>
                      <a:pt x="56870" y="1065677"/>
                    </a:lnTo>
                    <a:cubicBezTo>
                      <a:pt x="25461" y="1065677"/>
                      <a:pt x="0" y="1040216"/>
                      <a:pt x="0" y="1008808"/>
                    </a:cubicBezTo>
                    <a:lnTo>
                      <a:pt x="0" y="56870"/>
                    </a:lnTo>
                    <a:cubicBezTo>
                      <a:pt x="0" y="25461"/>
                      <a:pt x="25461" y="0"/>
                      <a:pt x="56870" y="0"/>
                    </a:cubicBezTo>
                    <a:close/>
                  </a:path>
                </a:pathLst>
              </a:custGeom>
              <a:solidFill>
                <a:srgbClr val="FFFFFF"/>
              </a:solidFill>
            </p:spPr>
            <p:txBody>
              <a:bodyPr/>
              <a:lstStyle/>
              <a:p>
                <a:endParaRPr lang="en-US"/>
              </a:p>
            </p:txBody>
          </p:sp>
          <p:sp>
            <p:nvSpPr>
              <p:cNvPr id="11" name="TextBox 10">
                <a:extLst>
                  <a:ext uri="{FF2B5EF4-FFF2-40B4-BE49-F238E27FC236}">
                    <a16:creationId xmlns:a16="http://schemas.microsoft.com/office/drawing/2014/main" id="{13DB2DAA-A1DD-EF8A-52B0-C16D47B41E3F}"/>
                  </a:ext>
                </a:extLst>
              </p:cNvPr>
              <p:cNvSpPr txBox="1"/>
              <p:nvPr/>
            </p:nvSpPr>
            <p:spPr>
              <a:xfrm>
                <a:off x="0" y="-38100"/>
                <a:ext cx="2179957" cy="1103777"/>
              </a:xfrm>
              <a:prstGeom prst="rect">
                <a:avLst/>
              </a:prstGeom>
            </p:spPr>
            <p:txBody>
              <a:bodyPr lIns="42612" tIns="42612" rIns="42612" bIns="42612" rtlCol="0" anchor="ctr"/>
              <a:lstStyle/>
              <a:p>
                <a:pPr algn="ctr">
                  <a:lnSpc>
                    <a:spcPts val="2660"/>
                  </a:lnSpc>
                  <a:spcBef>
                    <a:spcPct val="0"/>
                  </a:spcBef>
                </a:pPr>
                <a:endParaRPr/>
              </a:p>
            </p:txBody>
          </p:sp>
        </p:grpSp>
        <p:sp>
          <p:nvSpPr>
            <p:cNvPr id="7" name="Freeform 11">
              <a:extLst>
                <a:ext uri="{FF2B5EF4-FFF2-40B4-BE49-F238E27FC236}">
                  <a16:creationId xmlns:a16="http://schemas.microsoft.com/office/drawing/2014/main" id="{21E489ED-B6AB-2788-C4E9-D071C107C861}"/>
                </a:ext>
              </a:extLst>
            </p:cNvPr>
            <p:cNvSpPr/>
            <p:nvPr/>
          </p:nvSpPr>
          <p:spPr>
            <a:xfrm>
              <a:off x="824246" y="581738"/>
              <a:ext cx="2576948" cy="1264985"/>
            </a:xfrm>
            <a:custGeom>
              <a:avLst/>
              <a:gdLst/>
              <a:ahLst/>
              <a:cxnLst/>
              <a:rect l="l" t="t" r="r" b="b"/>
              <a:pathLst>
                <a:path w="2576948" h="1264985">
                  <a:moveTo>
                    <a:pt x="0" y="0"/>
                  </a:moveTo>
                  <a:lnTo>
                    <a:pt x="2576948" y="0"/>
                  </a:lnTo>
                  <a:lnTo>
                    <a:pt x="2576948" y="1264984"/>
                  </a:lnTo>
                  <a:lnTo>
                    <a:pt x="0" y="1264984"/>
                  </a:lnTo>
                  <a:lnTo>
                    <a:pt x="0" y="0"/>
                  </a:lnTo>
                  <a:close/>
                </a:path>
              </a:pathLst>
            </a:custGeom>
            <a:blipFill>
              <a:blip r:embed="rId4"/>
              <a:stretch>
                <a:fillRect t="-1660" b="-1660"/>
              </a:stretch>
            </a:blipFill>
          </p:spPr>
          <p:txBody>
            <a:bodyPr/>
            <a:lstStyle/>
            <a:p>
              <a:endParaRPr lang="en-US"/>
            </a:p>
          </p:txBody>
        </p:sp>
        <p:sp>
          <p:nvSpPr>
            <p:cNvPr id="8" name="Freeform 12">
              <a:extLst>
                <a:ext uri="{FF2B5EF4-FFF2-40B4-BE49-F238E27FC236}">
                  <a16:creationId xmlns:a16="http://schemas.microsoft.com/office/drawing/2014/main" id="{2DC83DB8-ADB9-76A1-2534-B59F94020911}"/>
                </a:ext>
              </a:extLst>
            </p:cNvPr>
            <p:cNvSpPr/>
            <p:nvPr/>
          </p:nvSpPr>
          <p:spPr>
            <a:xfrm>
              <a:off x="4042919" y="877074"/>
              <a:ext cx="3866237" cy="778080"/>
            </a:xfrm>
            <a:custGeom>
              <a:avLst/>
              <a:gdLst/>
              <a:ahLst/>
              <a:cxnLst/>
              <a:rect l="l" t="t" r="r" b="b"/>
              <a:pathLst>
                <a:path w="3866237" h="778080">
                  <a:moveTo>
                    <a:pt x="0" y="0"/>
                  </a:moveTo>
                  <a:lnTo>
                    <a:pt x="3866238" y="0"/>
                  </a:lnTo>
                  <a:lnTo>
                    <a:pt x="3866238" y="778080"/>
                  </a:lnTo>
                  <a:lnTo>
                    <a:pt x="0" y="778080"/>
                  </a:lnTo>
                  <a:lnTo>
                    <a:pt x="0" y="0"/>
                  </a:lnTo>
                  <a:close/>
                </a:path>
              </a:pathLst>
            </a:custGeom>
            <a:blipFill>
              <a:blip r:embed="rId5"/>
              <a:stretch>
                <a:fillRect/>
              </a:stretch>
            </a:blipFill>
          </p:spPr>
          <p:txBody>
            <a:bodyPr/>
            <a:lstStyle/>
            <a:p>
              <a:endParaRPr lang="en-US"/>
            </a:p>
          </p:txBody>
        </p:sp>
        <p:sp>
          <p:nvSpPr>
            <p:cNvPr id="9" name="TextBox 13">
              <a:extLst>
                <a:ext uri="{FF2B5EF4-FFF2-40B4-BE49-F238E27FC236}">
                  <a16:creationId xmlns:a16="http://schemas.microsoft.com/office/drawing/2014/main" id="{E7D2C211-14CD-7A13-5640-A484C408F80F}"/>
                </a:ext>
              </a:extLst>
            </p:cNvPr>
            <p:cNvSpPr txBox="1"/>
            <p:nvPr/>
          </p:nvSpPr>
          <p:spPr>
            <a:xfrm>
              <a:off x="1496152" y="2130125"/>
              <a:ext cx="5935359" cy="1195952"/>
            </a:xfrm>
            <a:prstGeom prst="rect">
              <a:avLst/>
            </a:prstGeom>
          </p:spPr>
          <p:txBody>
            <a:bodyPr lIns="0" tIns="0" rIns="0" bIns="0" rtlCol="0" anchor="t">
              <a:spAutoFit/>
            </a:bodyPr>
            <a:lstStyle/>
            <a:p>
              <a:pPr algn="ctr" defTabSz="425196">
                <a:lnSpc>
                  <a:spcPts val="3369"/>
                </a:lnSpc>
                <a:spcAft>
                  <a:spcPts val="600"/>
                </a:spcAft>
              </a:pPr>
              <a:r>
                <a:rPr lang="en-US" sz="2407" b="1" kern="1200">
                  <a:solidFill>
                    <a:srgbClr val="154275"/>
                  </a:solidFill>
                  <a:latin typeface="Canva Sans Bold"/>
                  <a:ea typeface="+mn-ea"/>
                  <a:cs typeface="+mn-cs"/>
                  <a:sym typeface="Canva Sans Bold"/>
                </a:rPr>
                <a:t>CAREER &amp; LEADERSHIP SKILLS ACADEMY</a:t>
              </a:r>
              <a:endParaRPr lang="en-US" sz="2588" b="1">
                <a:solidFill>
                  <a:srgbClr val="154275"/>
                </a:solidFill>
                <a:latin typeface="Canva Sans Bold"/>
                <a:ea typeface="Canva Sans Bold"/>
                <a:cs typeface="Canva Sans Bold"/>
                <a:sym typeface="Canva Sans Bold"/>
              </a:endParaRPr>
            </a:p>
          </p:txBody>
        </p:sp>
      </p:grpSp>
    </p:spTree>
    <p:extLst>
      <p:ext uri="{BB962C8B-B14F-4D97-AF65-F5344CB8AC3E}">
        <p14:creationId xmlns:p14="http://schemas.microsoft.com/office/powerpoint/2010/main" val="19382647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aq52igniy9aio7ti8w2maf796k2hsf"/>
</p:tagLst>
</file>

<file path=ppt/theme/theme1.xml><?xml version="1.0" encoding="utf-8"?>
<a:theme xmlns:a="http://schemas.openxmlformats.org/drawingml/2006/main" name="Parcel">
  <a:themeElements>
    <a:clrScheme name="Custom 21">
      <a:dk1>
        <a:srgbClr val="000000"/>
      </a:dk1>
      <a:lt1>
        <a:srgbClr val="FFFFFF"/>
      </a:lt1>
      <a:dk2>
        <a:srgbClr val="4A5356"/>
      </a:dk2>
      <a:lt2>
        <a:srgbClr val="E8E3CE"/>
      </a:lt2>
      <a:accent1>
        <a:srgbClr val="47234D"/>
      </a:accent1>
      <a:accent2>
        <a:srgbClr val="A48013"/>
      </a:accent2>
      <a:accent3>
        <a:srgbClr val="80C986"/>
      </a:accent3>
      <a:accent4>
        <a:srgbClr val="6EA396"/>
      </a:accent4>
      <a:accent5>
        <a:srgbClr val="D46E19"/>
      </a:accent5>
      <a:accent6>
        <a:srgbClr val="B6AFAD"/>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8057</TotalTime>
  <Words>2856</Words>
  <Application>Microsoft Macintosh PowerPoint</Application>
  <PresentationFormat>Custom</PresentationFormat>
  <Paragraphs>266</Paragraphs>
  <Slides>43</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Canva Sans Bold</vt:lpstr>
      <vt:lpstr>Freestyle Script</vt:lpstr>
      <vt:lpstr>Canva Sans</vt:lpstr>
      <vt:lpstr>Aptos SemiBold</vt:lpstr>
      <vt:lpstr>ITC Franklin Gothic LT Semi-Bold</vt:lpstr>
      <vt:lpstr>Gill Sans MT</vt:lpstr>
      <vt:lpstr>Aptos</vt:lpstr>
      <vt:lpstr>Parcel</vt:lpstr>
      <vt:lpstr>Emotional Intelligence </vt:lpstr>
      <vt:lpstr>Why does mgmt want eq?</vt:lpstr>
      <vt:lpstr>Animal spirits </vt:lpstr>
      <vt:lpstr>PowerPoint Presentation</vt:lpstr>
      <vt:lpstr>EQ (Emotional Intelligence)</vt:lpstr>
      <vt:lpstr>Goleman’s model </vt:lpstr>
      <vt:lpstr>IQ vs EQ</vt:lpstr>
      <vt:lpstr>PowerPoint Presentation</vt:lpstr>
      <vt:lpstr>PowerPoint Presentation</vt:lpstr>
      <vt:lpstr>PowerPoint Presentation</vt:lpstr>
      <vt:lpstr>PowerPoint Presentation</vt:lpstr>
      <vt:lpstr>Goleman’s Model</vt:lpstr>
      <vt:lpstr>Self awareness </vt:lpstr>
      <vt:lpstr>PowerPoint Presentation</vt:lpstr>
      <vt:lpstr>PowerPoint Presentation</vt:lpstr>
      <vt:lpstr>Breakout Activity</vt:lpstr>
      <vt:lpstr>Self Management Strategies</vt:lpstr>
      <vt:lpstr>Care of the self </vt:lpstr>
      <vt:lpstr>PowerPoint Presentation</vt:lpstr>
      <vt:lpstr>SOCIAL AWARENESS:</vt:lpstr>
      <vt:lpstr>The Social Awareness test: How Are You?</vt:lpstr>
      <vt:lpstr>Social awareness strategies</vt:lpstr>
      <vt:lpstr>PowerPoint Presentation</vt:lpstr>
      <vt:lpstr>Empathy and Sympathy </vt:lpstr>
      <vt:lpstr>PowerPoint Presentation</vt:lpstr>
      <vt:lpstr>Relationship Mgmt </vt:lpstr>
      <vt:lpstr>Banking EQ</vt:lpstr>
      <vt:lpstr>PowerPoint Presentation</vt:lpstr>
      <vt:lpstr>PowerPoint Presentation</vt:lpstr>
      <vt:lpstr>Kind vs nice </vt:lpstr>
      <vt:lpstr>Breakout </vt:lpstr>
      <vt:lpstr>PowerPoint Presentation</vt:lpstr>
      <vt:lpstr>Emotionally intelligent leadership </vt:lpstr>
      <vt:lpstr>PowerPoint Presentation</vt:lpstr>
      <vt:lpstr>PowerPoint Presentation</vt:lpstr>
      <vt:lpstr>PowerPoint Presentation</vt:lpstr>
      <vt:lpstr>PowerPoint Presentation</vt:lpstr>
      <vt:lpstr>PowerPoint Presentation</vt:lpstr>
      <vt:lpstr>PowerPoint Presentation</vt:lpstr>
      <vt:lpstr>Emotionally intelligent leadership </vt:lpstr>
      <vt:lpstr>AI in Emotional Intelligence </vt:lpstr>
      <vt:lpstr>Ai in emotional intelligence </vt:lpstr>
      <vt:lpstr>Have a great rest of your 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PBA Slides_Kutztown</dc:title>
  <dc:creator>Anderson, Hayley</dc:creator>
  <cp:lastModifiedBy>Foschia, Robert</cp:lastModifiedBy>
  <cp:revision>17</cp:revision>
  <dcterms:created xsi:type="dcterms:W3CDTF">2006-08-16T00:00:00Z</dcterms:created>
  <dcterms:modified xsi:type="dcterms:W3CDTF">2026-07-02T13:54:14Z</dcterms:modified>
  <dc:identifier>DAGmrqzkm1Q</dc:identifier>
</cp:coreProperties>
</file>